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handoutMasterIdLst>
    <p:handoutMasterId r:id="rId34"/>
  </p:handout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12192000" cy="6858000"/>
  <p:notesSz cx="6858000" cy="12192000"/>
  <p:embeddedFontLst>
    <p:embeddedFont>
      <p:font typeface="思源宋体" pitchFamily="34" charset="-122"/>
      <p:regular r:id="rId38"/>
    </p:embeddedFont>
    <p:embeddedFont>
      <p:font typeface="思源宋体" pitchFamily="34" charset="-120"/>
      <p:regular r:id="rId39"/>
    </p:embeddedFont>
    <p:embeddedFont>
      <p:font typeface="MiSans" pitchFamily="34" charset="-122"/>
      <p:regular r:id="rId40"/>
    </p:embeddedFont>
    <p:embeddedFont>
      <p:font typeface="青云行楷" panose="02010600010101010101" charset="-122"/>
      <p:regular r:id="rId4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notesMaster" Target="notesMasters/notesMaster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81562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815623"/>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5440379"/>
            <a:ext cx="2971800" cy="81562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15440379"/>
            <a:ext cx="2971800" cy="815621"/>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0.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3:48-d0tilf475iks2gau4f40.png"/>
          <p:cNvPicPr>
            <a:picLocks noChangeAspect="1"/>
          </p:cNvPicPr>
          <p:nvPr/>
        </p:nvPicPr>
        <p:blipFill>
          <a:blip r:embed="rId1"/>
          <a:srcRect t="16" b="16"/>
          <a:stretch>
            <a:fillRect/>
          </a:stretch>
        </p:blipFill>
        <p:spPr>
          <a:xfrm>
            <a:off x="0" y="0"/>
            <a:ext cx="12191999" cy="6864626"/>
          </a:xfrm>
          <a:prstGeom prst="rect">
            <a:avLst/>
          </a:prstGeom>
        </p:spPr>
      </p:pic>
      <p:sp>
        <p:nvSpPr>
          <p:cNvPr id="3" name="Text 0"/>
          <p:cNvSpPr/>
          <p:nvPr/>
        </p:nvSpPr>
        <p:spPr>
          <a:xfrm>
            <a:off x="1395095" y="1212215"/>
            <a:ext cx="9402445" cy="1820545"/>
          </a:xfrm>
          <a:prstGeom prst="rect">
            <a:avLst/>
          </a:prstGeom>
          <a:noFill/>
        </p:spPr>
        <p:txBody>
          <a:bodyPr wrap="square" lIns="91440" tIns="45720" rIns="91440" bIns="45720" rtlCol="0" anchor="t"/>
          <a:lstStyle/>
          <a:p>
            <a:pPr marL="0" indent="0" algn="ctr">
              <a:lnSpc>
                <a:spcPct val="100000"/>
              </a:lnSpc>
              <a:buNone/>
            </a:pPr>
            <a:r>
              <a:rPr lang="en-US" sz="6000" b="1" dirty="0">
                <a:solidFill>
                  <a:srgbClr val="86422F"/>
                </a:solidFill>
                <a:latin typeface="Times New Roman Bold" panose="02020503050405090304" charset="0"/>
                <a:ea typeface="青云行楷" panose="02010600010101010101" charset="-122"/>
                <a:cs typeface="Times New Roman Bold" panose="02020503050405090304" charset="0"/>
                <a:sym typeface="青云行楷" panose="02010600010101010101" charset="-122"/>
              </a:rPr>
              <a:t>China- Africa Relations: From Solidarity to Strategy</a:t>
            </a:r>
            <a:endParaRPr lang="en-US" sz="1600" b="1" dirty="0">
              <a:latin typeface="Times New Roman Bold" panose="02020503050405090304" charset="0"/>
              <a:ea typeface="青云行楷" panose="02010600010101010101" charset="-122"/>
              <a:cs typeface="Times New Roman Bold" panose="02020503050405090304" charset="0"/>
              <a:sym typeface="青云行楷" panose="02010600010101010101" charset="-122"/>
            </a:endParaRPr>
          </a:p>
        </p:txBody>
      </p:sp>
      <p:sp>
        <p:nvSpPr>
          <p:cNvPr id="4" name="Text 1"/>
          <p:cNvSpPr/>
          <p:nvPr/>
        </p:nvSpPr>
        <p:spPr>
          <a:xfrm>
            <a:off x="2687955" y="3510915"/>
            <a:ext cx="6815455" cy="558800"/>
          </a:xfrm>
          <a:prstGeom prst="rect">
            <a:avLst/>
          </a:prstGeom>
          <a:noFill/>
        </p:spPr>
        <p:txBody>
          <a:bodyPr wrap="square" lIns="91440" tIns="45720" rIns="91440" bIns="45720" rtlCol="0" anchor="t"/>
          <a:lstStyle/>
          <a:p>
            <a:pPr marL="0" indent="0" algn="ctr">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Bei Weiwei        2024.5.2</a:t>
            </a:r>
            <a:endParaRPr lang="en-US" sz="3600" b="1" dirty="0">
              <a:latin typeface="Times New Roman Bold" panose="02020503050405090304" charset="0"/>
              <a:cs typeface="Times New Roman Bold" panose="0202050305040509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3:59-d0tilhs75iks2gau4f90.png"/>
          <p:cNvPicPr>
            <a:picLocks noChangeAspect="1"/>
          </p:cNvPicPr>
          <p:nvPr/>
        </p:nvPicPr>
        <p:blipFill>
          <a:blip r:embed="rId1"/>
          <a:srcRect t="16" b="16"/>
          <a:stretch>
            <a:fillRect/>
          </a:stretch>
        </p:blipFill>
        <p:spPr>
          <a:xfrm>
            <a:off x="0" y="3426"/>
            <a:ext cx="12191999" cy="6864626"/>
          </a:xfrm>
          <a:prstGeom prst="rect">
            <a:avLst/>
          </a:prstGeom>
        </p:spPr>
      </p:pic>
      <p:sp>
        <p:nvSpPr>
          <p:cNvPr id="3" name="Text 0"/>
          <p:cNvSpPr/>
          <p:nvPr/>
        </p:nvSpPr>
        <p:spPr>
          <a:xfrm>
            <a:off x="3063875" y="2105025"/>
            <a:ext cx="3766820" cy="492125"/>
          </a:xfrm>
          <a:prstGeom prst="rect">
            <a:avLst/>
          </a:prstGeom>
          <a:noFill/>
        </p:spPr>
        <p:txBody>
          <a:bodyPr wrap="square" lIns="0" tIns="0" rIns="0" bIns="0" rtlCol="0" anchor="t">
            <a:spAutoFit/>
          </a:bodyPr>
          <a:lstStyle/>
          <a:p>
            <a:pPr marL="0" indent="0" algn="l">
              <a:lnSpc>
                <a:spcPct val="10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Political Principles</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4" name="Image 1" descr="https://kimi-img.moonshot.cn/pub/slides/slides_tmpl/image/25-06-01-00:13:57-d0tilhc75iks2gau4f8g.png"/>
          <p:cNvPicPr>
            <a:picLocks noChangeAspect="1"/>
          </p:cNvPicPr>
          <p:nvPr/>
        </p:nvPicPr>
        <p:blipFill>
          <a:blip r:embed="rId2"/>
          <a:srcRect t="15459" b="15459"/>
          <a:stretch>
            <a:fillRect/>
          </a:stretch>
        </p:blipFill>
        <p:spPr>
          <a:xfrm>
            <a:off x="4511040" y="3723012"/>
            <a:ext cx="3657600" cy="12700"/>
          </a:xfrm>
          <a:prstGeom prst="rect">
            <a:avLst/>
          </a:prstGeom>
        </p:spPr>
      </p:pic>
      <p:sp>
        <p:nvSpPr>
          <p:cNvPr id="6" name="Shape 1"/>
          <p:cNvSpPr/>
          <p:nvPr/>
        </p:nvSpPr>
        <p:spPr>
          <a:xfrm>
            <a:off x="779463" y="1387475"/>
            <a:ext cx="2284095" cy="2335530"/>
          </a:xfrm>
          <a:prstGeom prst="rect">
            <a:avLst/>
          </a:prstGeom>
          <a:solidFill>
            <a:srgbClr val="000000">
              <a:alpha val="0"/>
            </a:srgbClr>
          </a:solidFill>
          <a:effectLst>
            <a:outerShdw blurRad="50800" dist="26941" dir="2700000" algn="bl" rotWithShape="0">
              <a:srgbClr val="754412">
                <a:alpha val="40000"/>
              </a:srgbClr>
            </a:outerShdw>
          </a:effectLst>
        </p:spPr>
      </p:sp>
      <p:sp>
        <p:nvSpPr>
          <p:cNvPr id="7" name="Text 2"/>
          <p:cNvSpPr/>
          <p:nvPr/>
        </p:nvSpPr>
        <p:spPr>
          <a:xfrm>
            <a:off x="779463" y="1387475"/>
            <a:ext cx="2284095" cy="2335530"/>
          </a:xfrm>
          <a:prstGeom prst="rect">
            <a:avLst/>
          </a:prstGeom>
          <a:noFill/>
        </p:spPr>
        <p:txBody>
          <a:bodyPr wrap="square" lIns="0" tIns="0" rIns="0" bIns="0" rtlCol="0" anchor="t"/>
          <a:lstStyle/>
          <a:p>
            <a:pPr marL="0" indent="0" algn="ctr">
              <a:lnSpc>
                <a:spcPct val="110000"/>
              </a:lnSpc>
              <a:buNone/>
            </a:pPr>
            <a:r>
              <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rPr>
              <a:t>03</a:t>
            </a:r>
            <a:endPar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07-d0tiljs75iks2gau4fb0.png"/>
          <p:cNvPicPr>
            <a:picLocks noChangeAspect="1"/>
          </p:cNvPicPr>
          <p:nvPr/>
        </p:nvPicPr>
        <p:blipFill>
          <a:blip r:embed="rId1"/>
          <a:srcRect t="16" b="16"/>
          <a:stretch>
            <a:fillRect/>
          </a:stretch>
        </p:blipFill>
        <p:spPr>
          <a:xfrm>
            <a:off x="0" y="-193"/>
            <a:ext cx="12192000" cy="6864626"/>
          </a:xfrm>
          <a:prstGeom prst="rect">
            <a:avLst/>
          </a:prstGeom>
        </p:spPr>
      </p:pic>
      <p:sp>
        <p:nvSpPr>
          <p:cNvPr id="3" name="Text 0"/>
          <p:cNvSpPr/>
          <p:nvPr/>
        </p:nvSpPr>
        <p:spPr>
          <a:xfrm>
            <a:off x="934263" y="4792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4" name="Text 1"/>
          <p:cNvSpPr/>
          <p:nvPr/>
        </p:nvSpPr>
        <p:spPr>
          <a:xfrm>
            <a:off x="2257054" y="2414637"/>
            <a:ext cx="393992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Appeal to African Leaders</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5" name="Text 2"/>
          <p:cNvSpPr/>
          <p:nvPr/>
        </p:nvSpPr>
        <p:spPr>
          <a:xfrm>
            <a:off x="4515757" y="4374655"/>
            <a:ext cx="391835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Contrast with Western Aid</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6" name="Text 3"/>
          <p:cNvSpPr/>
          <p:nvPr/>
        </p:nvSpPr>
        <p:spPr>
          <a:xfrm>
            <a:off x="2169160" y="2710815"/>
            <a:ext cx="7402830" cy="737235"/>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China's principle of non-interference in African domestic affairs appeals to leaders seeking autonomy from Western conditional aid. It aligns with China's own concerns over sovereignty issues.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7" name="Text 4"/>
          <p:cNvSpPr/>
          <p:nvPr/>
        </p:nvSpPr>
        <p:spPr>
          <a:xfrm>
            <a:off x="4413250" y="4671695"/>
            <a:ext cx="6773545" cy="1060450"/>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Unlike Western aid tied to governance reforms, China offers no-strings-attached support. This approach has garnered praise from African leaders while raising questions from critics.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8" name="Text 5"/>
          <p:cNvSpPr/>
          <p:nvPr/>
        </p:nvSpPr>
        <p:spPr>
          <a:xfrm>
            <a:off x="542215" y="998076"/>
            <a:ext cx="8152877" cy="833184"/>
          </a:xfrm>
          <a:prstGeom prst="rect">
            <a:avLst/>
          </a:prstGeom>
          <a:noFill/>
        </p:spPr>
        <p:txBody>
          <a:bodyPr wrap="square" lIns="91440" tIns="4572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Non-Interference as Core Doctrine</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9" name="Image 1" descr="https://kimi-img.moonshot.cn/pub/slides/slides_tmpl/image/25-06-01-00:13:44-d0tile475iks2gau4f30.png"/>
          <p:cNvPicPr>
            <a:picLocks noChangeAspect="1"/>
          </p:cNvPicPr>
          <p:nvPr/>
        </p:nvPicPr>
        <p:blipFill>
          <a:blip r:embed="rId2"/>
          <a:srcRect t="171" b="171"/>
          <a:stretch>
            <a:fillRect/>
          </a:stretch>
        </p:blipFill>
        <p:spPr>
          <a:xfrm>
            <a:off x="1052195" y="2414905"/>
            <a:ext cx="1116965" cy="1125220"/>
          </a:xfrm>
          <a:prstGeom prst="rect">
            <a:avLst/>
          </a:prstGeom>
        </p:spPr>
      </p:pic>
      <p:sp>
        <p:nvSpPr>
          <p:cNvPr id="10" name="Shape 6"/>
          <p:cNvSpPr/>
          <p:nvPr/>
        </p:nvSpPr>
        <p:spPr>
          <a:xfrm>
            <a:off x="1267460" y="2657475"/>
            <a:ext cx="652780" cy="541020"/>
          </a:xfrm>
          <a:prstGeom prst="rect">
            <a:avLst/>
          </a:prstGeom>
          <a:solidFill>
            <a:srgbClr val="000000">
              <a:alpha val="0"/>
            </a:srgbClr>
          </a:solidFill>
        </p:spPr>
      </p:sp>
      <p:sp>
        <p:nvSpPr>
          <p:cNvPr id="11" name="Text 7"/>
          <p:cNvSpPr/>
          <p:nvPr/>
        </p:nvSpPr>
        <p:spPr>
          <a:xfrm>
            <a:off x="1267460" y="2657475"/>
            <a:ext cx="652780"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2" name="Image 2" descr="https://kimi-img.moonshot.cn/pub/slides/slides_tmpl/image/25-06-01-00:13:44-d0tile475iks2gau4f30.png"/>
          <p:cNvPicPr>
            <a:picLocks noChangeAspect="1"/>
          </p:cNvPicPr>
          <p:nvPr/>
        </p:nvPicPr>
        <p:blipFill>
          <a:blip r:embed="rId2"/>
          <a:srcRect t="171" b="171"/>
          <a:stretch>
            <a:fillRect/>
          </a:stretch>
        </p:blipFill>
        <p:spPr>
          <a:xfrm>
            <a:off x="3296285" y="4422140"/>
            <a:ext cx="1116965" cy="1125220"/>
          </a:xfrm>
          <a:prstGeom prst="rect">
            <a:avLst/>
          </a:prstGeom>
        </p:spPr>
      </p:pic>
      <p:sp>
        <p:nvSpPr>
          <p:cNvPr id="13" name="Shape 8"/>
          <p:cNvSpPr/>
          <p:nvPr/>
        </p:nvSpPr>
        <p:spPr>
          <a:xfrm>
            <a:off x="3488373" y="4671695"/>
            <a:ext cx="652780" cy="541020"/>
          </a:xfrm>
          <a:prstGeom prst="rect">
            <a:avLst/>
          </a:prstGeom>
          <a:solidFill>
            <a:srgbClr val="000000">
              <a:alpha val="0"/>
            </a:srgbClr>
          </a:solidFill>
        </p:spPr>
      </p:sp>
      <p:sp>
        <p:nvSpPr>
          <p:cNvPr id="14" name="Text 9"/>
          <p:cNvSpPr/>
          <p:nvPr/>
        </p:nvSpPr>
        <p:spPr>
          <a:xfrm>
            <a:off x="3488373" y="4671695"/>
            <a:ext cx="652780"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5" name="Image 3" descr="https://kimi-img.moonshot.cn/pub/slides/slides_tmpl/image/25-06-01-00:14:03-d0tilis75iks2gau4f9g.png"/>
          <p:cNvPicPr>
            <a:picLocks noChangeAspect="1"/>
          </p:cNvPicPr>
          <p:nvPr/>
        </p:nvPicPr>
        <p:blipFill>
          <a:blip r:embed="rId3"/>
          <a:stretch>
            <a:fillRect/>
          </a:stretch>
        </p:blipFill>
        <p:spPr>
          <a:xfrm>
            <a:off x="702945" y="614045"/>
            <a:ext cx="993775" cy="384175"/>
          </a:xfrm>
          <a:prstGeom prst="rect">
            <a:avLst/>
          </a:prstGeom>
        </p:spPr>
      </p:pic>
      <p:sp>
        <p:nvSpPr>
          <p:cNvPr id="16" name="Shape 10"/>
          <p:cNvSpPr/>
          <p:nvPr/>
        </p:nvSpPr>
        <p:spPr>
          <a:xfrm flipH="1">
            <a:off x="11487150" y="716915"/>
            <a:ext cx="78105" cy="76880"/>
          </a:xfrm>
          <a:prstGeom prst="ellipse">
            <a:avLst/>
          </a:prstGeom>
          <a:solidFill>
            <a:srgbClr val="86422F"/>
          </a:solidFill>
        </p:spPr>
      </p:sp>
      <p:sp>
        <p:nvSpPr>
          <p:cNvPr id="17" name="Text 11"/>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8" name="Shape 12"/>
          <p:cNvSpPr/>
          <p:nvPr/>
        </p:nvSpPr>
        <p:spPr>
          <a:xfrm flipH="1">
            <a:off x="11358880" y="716915"/>
            <a:ext cx="78105" cy="76880"/>
          </a:xfrm>
          <a:prstGeom prst="ellipse">
            <a:avLst/>
          </a:prstGeom>
          <a:solidFill>
            <a:srgbClr val="86422F"/>
          </a:solidFill>
        </p:spPr>
      </p:sp>
      <p:sp>
        <p:nvSpPr>
          <p:cNvPr id="19" name="Text 13"/>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0" name="Shape 14"/>
          <p:cNvSpPr/>
          <p:nvPr/>
        </p:nvSpPr>
        <p:spPr>
          <a:xfrm flipH="1">
            <a:off x="11227435" y="716915"/>
            <a:ext cx="78105" cy="76880"/>
          </a:xfrm>
          <a:prstGeom prst="ellipse">
            <a:avLst/>
          </a:prstGeom>
          <a:solidFill>
            <a:srgbClr val="86422F"/>
          </a:solidFill>
        </p:spPr>
      </p:sp>
      <p:sp>
        <p:nvSpPr>
          <p:cNvPr id="21" name="Text 15"/>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2" name="Shape 16"/>
          <p:cNvSpPr/>
          <p:nvPr/>
        </p:nvSpPr>
        <p:spPr>
          <a:xfrm flipH="1">
            <a:off x="11096625" y="716915"/>
            <a:ext cx="78105" cy="76880"/>
          </a:xfrm>
          <a:prstGeom prst="ellipse">
            <a:avLst/>
          </a:prstGeom>
          <a:solidFill>
            <a:srgbClr val="86422F"/>
          </a:solidFill>
        </p:spPr>
      </p:sp>
      <p:sp>
        <p:nvSpPr>
          <p:cNvPr id="23" name="Text 17"/>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46-d0tiltk75iks2gau4fqg.png"/>
          <p:cNvPicPr>
            <a:picLocks noChangeAspect="1"/>
          </p:cNvPicPr>
          <p:nvPr/>
        </p:nvPicPr>
        <p:blipFill>
          <a:blip r:embed="rId1"/>
          <a:stretch>
            <a:fillRect/>
          </a:stretch>
        </p:blipFill>
        <p:spPr>
          <a:xfrm>
            <a:off x="1438905" y="3467141"/>
            <a:ext cx="1219200" cy="1193800"/>
          </a:xfrm>
          <a:prstGeom prst="rect">
            <a:avLst/>
          </a:prstGeom>
        </p:spPr>
      </p:pic>
      <p:pic>
        <p:nvPicPr>
          <p:cNvPr id="3" name="Image 1" descr="https://kimi-img.moonshot.cn/pub/slides/slides_tmpl/image/25-06-01-00:14:07-d0tiljs75iks2gau4fb0.png"/>
          <p:cNvPicPr>
            <a:picLocks noChangeAspect="1"/>
          </p:cNvPicPr>
          <p:nvPr/>
        </p:nvPicPr>
        <p:blipFill>
          <a:blip r:embed="rId2"/>
          <a:srcRect t="16" b="16"/>
          <a:stretch>
            <a:fillRect/>
          </a:stretch>
        </p:blipFill>
        <p:spPr>
          <a:xfrm>
            <a:off x="-3178" y="-1789"/>
            <a:ext cx="12195178" cy="6866415"/>
          </a:xfrm>
          <a:prstGeom prst="rect">
            <a:avLst/>
          </a:prstGeom>
        </p:spPr>
      </p:pic>
      <p:pic>
        <p:nvPicPr>
          <p:cNvPr id="4" name="Image 2" descr="https://kimi-img.moonshot.cn/pub/slides/slides_tmpl/image/25-06-01-00:14:27-d0tilos75iks2gau4fi0.png"/>
          <p:cNvPicPr>
            <a:picLocks noChangeAspect="1"/>
          </p:cNvPicPr>
          <p:nvPr/>
        </p:nvPicPr>
        <p:blipFill>
          <a:blip r:embed="rId3">
            <a:alphaModFix amt="34000"/>
          </a:blip>
          <a:srcRect t="19544" b="19544"/>
          <a:stretch>
            <a:fillRect/>
          </a:stretch>
        </p:blipFill>
        <p:spPr>
          <a:xfrm>
            <a:off x="2030730" y="3288665"/>
            <a:ext cx="8898255" cy="1475740"/>
          </a:xfrm>
          <a:prstGeom prst="rect">
            <a:avLst/>
          </a:prstGeom>
        </p:spPr>
      </p:pic>
      <p:pic>
        <p:nvPicPr>
          <p:cNvPr id="5" name="Image 3" descr="https://kimi-img.moonshot.cn/pub/slides/slides_tmpl/image/25-06-01-00:14:27-d0tilos75iks2gau4fi0.png"/>
          <p:cNvPicPr>
            <a:picLocks noChangeAspect="1"/>
          </p:cNvPicPr>
          <p:nvPr/>
        </p:nvPicPr>
        <p:blipFill>
          <a:blip r:embed="rId3">
            <a:alphaModFix amt="34000"/>
          </a:blip>
          <a:srcRect t="19544" b="19544"/>
          <a:stretch>
            <a:fillRect/>
          </a:stretch>
        </p:blipFill>
        <p:spPr>
          <a:xfrm>
            <a:off x="1115695" y="1694815"/>
            <a:ext cx="8880475" cy="1475740"/>
          </a:xfrm>
          <a:prstGeom prst="rect">
            <a:avLst/>
          </a:prstGeom>
        </p:spPr>
      </p:pic>
      <p:pic>
        <p:nvPicPr>
          <p:cNvPr id="6" name="Image 4" descr="https://kimi-img.moonshot.cn/pub/slides/slides_tmpl/image/25-06-01-00:14:27-d0tilos75iks2gau4fi0.png"/>
          <p:cNvPicPr>
            <a:picLocks noChangeAspect="1"/>
          </p:cNvPicPr>
          <p:nvPr/>
        </p:nvPicPr>
        <p:blipFill>
          <a:blip r:embed="rId3">
            <a:alphaModFix amt="34000"/>
          </a:blip>
          <a:srcRect t="19544" b="19544"/>
          <a:stretch>
            <a:fillRect/>
          </a:stretch>
        </p:blipFill>
        <p:spPr>
          <a:xfrm>
            <a:off x="3391535" y="4889500"/>
            <a:ext cx="8872220" cy="1475740"/>
          </a:xfrm>
          <a:prstGeom prst="rect">
            <a:avLst/>
          </a:prstGeom>
        </p:spPr>
      </p:pic>
      <p:sp>
        <p:nvSpPr>
          <p:cNvPr id="7" name="Text 0"/>
          <p:cNvSpPr/>
          <p:nvPr/>
        </p:nvSpPr>
        <p:spPr>
          <a:xfrm>
            <a:off x="1599543" y="1884932"/>
            <a:ext cx="526883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E4E3D"/>
                </a:solidFill>
                <a:latin typeface="Times New Roman Bold" panose="02020503050405090304" charset="0"/>
                <a:ea typeface="思源宋体" pitchFamily="34" charset="-122"/>
                <a:cs typeface="Times New Roman Bold" panose="02020503050405090304" charset="0"/>
              </a:rPr>
              <a:t>Quiet Diplomacy</a:t>
            </a:r>
            <a:endParaRPr lang="en-US" sz="20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8" name="Text 1"/>
          <p:cNvSpPr/>
          <p:nvPr/>
        </p:nvSpPr>
        <p:spPr>
          <a:xfrm>
            <a:off x="1508259" y="2212649"/>
            <a:ext cx="7796220" cy="866140"/>
          </a:xfrm>
          <a:prstGeom prst="rect">
            <a:avLst/>
          </a:prstGeom>
          <a:noFill/>
        </p:spPr>
        <p:txBody>
          <a:bodyPr wrap="square" lIns="91440" tIns="45720" rIns="91440" bIns="45720" rtlCol="0" anchor="t">
            <a:spAutoFit/>
          </a:bodyPr>
          <a:lstStyle/>
          <a:p>
            <a:pPr marL="0" indent="0" algn="just">
              <a:lnSpc>
                <a:spcPct val="120000"/>
              </a:lnSpc>
              <a:buNone/>
            </a:pPr>
            <a:r>
              <a:rPr lang="en-US" sz="1400" dirty="0">
                <a:solidFill>
                  <a:srgbClr val="86422F"/>
                </a:solidFill>
                <a:latin typeface="Times New Roman Regular" panose="02020503050405090304" charset="0"/>
                <a:ea typeface="思源宋体" pitchFamily="34" charset="-122"/>
                <a:cs typeface="Times New Roman Regular" panose="02020503050405090304" charset="0"/>
              </a:rPr>
              <a:t>During the Darfur crisis, China used quiet diplomacy to persuade Sudan to accept a UN-AU peacekeeping mission. This approach allowed China to claim respect for Sudan's sovereignty.</a:t>
            </a:r>
            <a:endParaRPr lang="en-US" sz="1400"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9" name="Text 2"/>
          <p:cNvSpPr/>
          <p:nvPr/>
        </p:nvSpPr>
        <p:spPr>
          <a:xfrm>
            <a:off x="2552033" y="3457294"/>
            <a:ext cx="486849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E4E3D"/>
                </a:solidFill>
                <a:latin typeface="Times New Roman Bold" panose="02020503050405090304" charset="0"/>
                <a:ea typeface="思源宋体" pitchFamily="34" charset="-122"/>
                <a:cs typeface="Times New Roman Bold" panose="02020503050405090304" charset="0"/>
              </a:rPr>
              <a:t>No Public Pressure</a:t>
            </a:r>
            <a:endParaRPr lang="en-US" sz="20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10" name="Text 3"/>
          <p:cNvSpPr/>
          <p:nvPr/>
        </p:nvSpPr>
        <p:spPr>
          <a:xfrm>
            <a:off x="2460749" y="3785011"/>
            <a:ext cx="7796220" cy="866140"/>
          </a:xfrm>
          <a:prstGeom prst="rect">
            <a:avLst/>
          </a:prstGeom>
          <a:noFill/>
        </p:spPr>
        <p:txBody>
          <a:bodyPr wrap="square" lIns="91440" tIns="45720" rIns="91440" bIns="45720" rtlCol="0" anchor="t">
            <a:spAutoFit/>
          </a:bodyPr>
          <a:lstStyle/>
          <a:p>
            <a:pPr marL="0" indent="0" algn="just">
              <a:lnSpc>
                <a:spcPct val="120000"/>
              </a:lnSpc>
              <a:buNone/>
            </a:pPr>
            <a:r>
              <a:rPr lang="en-US" sz="1400" dirty="0">
                <a:solidFill>
                  <a:srgbClr val="86422F"/>
                </a:solidFill>
                <a:latin typeface="Times New Roman Regular" panose="02020503050405090304" charset="0"/>
                <a:ea typeface="思源宋体" pitchFamily="34" charset="-122"/>
                <a:cs typeface="Times New Roman Regular" panose="02020503050405090304" charset="0"/>
              </a:rPr>
              <a:t>China avoided public pressure or condemnation, instead opting for behind-the-scenes negotiations. This strategy aligned with its non-interference doctrine.</a:t>
            </a:r>
            <a:endParaRPr lang="en-US" sz="1400"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1" name="Text 4"/>
          <p:cNvSpPr/>
          <p:nvPr/>
        </p:nvSpPr>
        <p:spPr>
          <a:xfrm>
            <a:off x="3882681" y="5084451"/>
            <a:ext cx="456369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E4E3D"/>
                </a:solidFill>
                <a:latin typeface="Times New Roman Bold" panose="02020503050405090304" charset="0"/>
                <a:ea typeface="思源宋体" pitchFamily="34" charset="-122"/>
                <a:cs typeface="Times New Roman Bold" panose="02020503050405090304" charset="0"/>
              </a:rPr>
              <a:t>Legitimacy Through Consent</a:t>
            </a:r>
            <a:endParaRPr lang="en-US" sz="20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12" name="Text 5"/>
          <p:cNvSpPr/>
          <p:nvPr/>
        </p:nvSpPr>
        <p:spPr>
          <a:xfrm>
            <a:off x="3791397" y="5361367"/>
            <a:ext cx="7720665" cy="866140"/>
          </a:xfrm>
          <a:prstGeom prst="rect">
            <a:avLst/>
          </a:prstGeom>
          <a:noFill/>
        </p:spPr>
        <p:txBody>
          <a:bodyPr wrap="square" lIns="91440" tIns="45720" rIns="91440" bIns="45720" rtlCol="0" anchor="t">
            <a:spAutoFit/>
          </a:bodyPr>
          <a:lstStyle/>
          <a:p>
            <a:pPr marL="0" indent="0" algn="just">
              <a:lnSpc>
                <a:spcPct val="120000"/>
              </a:lnSpc>
              <a:buNone/>
            </a:pPr>
            <a:r>
              <a:rPr lang="en-US" sz="1400" dirty="0">
                <a:solidFill>
                  <a:srgbClr val="86422F"/>
                </a:solidFill>
                <a:latin typeface="Times New Roman Regular" panose="02020503050405090304" charset="0"/>
                <a:ea typeface="思源宋体" pitchFamily="34" charset="-122"/>
                <a:cs typeface="Times New Roman Regular" panose="02020503050405090304" charset="0"/>
              </a:rPr>
              <a:t>China emphasized that Sudan's consent was obtained through diplomatic dialogue, reinforcing its stance on non-interference and respect for national sovereignty.</a:t>
            </a:r>
            <a:endParaRPr lang="en-US" sz="1400"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3" name="Text 6"/>
          <p:cNvSpPr/>
          <p:nvPr/>
        </p:nvSpPr>
        <p:spPr>
          <a:xfrm>
            <a:off x="934263" y="2633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14" name="Shape 7"/>
          <p:cNvSpPr/>
          <p:nvPr/>
        </p:nvSpPr>
        <p:spPr>
          <a:xfrm>
            <a:off x="542215" y="782176"/>
            <a:ext cx="8152877" cy="833184"/>
          </a:xfrm>
          <a:prstGeom prst="rect">
            <a:avLst/>
          </a:prstGeom>
          <a:solidFill>
            <a:srgbClr val="000000">
              <a:alpha val="0"/>
            </a:srgbClr>
          </a:solidFill>
        </p:spPr>
      </p:sp>
      <p:sp>
        <p:nvSpPr>
          <p:cNvPr id="15" name="Text 8"/>
          <p:cNvSpPr/>
          <p:nvPr/>
        </p:nvSpPr>
        <p:spPr>
          <a:xfrm>
            <a:off x="542290" y="782320"/>
            <a:ext cx="10253980" cy="833120"/>
          </a:xfrm>
          <a:prstGeom prst="rect">
            <a:avLst/>
          </a:prstGeom>
          <a:noFill/>
        </p:spPr>
        <p:txBody>
          <a:bodyPr wrap="square" lIns="45720" tIns="9144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Darfur Case: Diplomacy Without Intervention</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6" name="Image 5" descr="https://kimi-img.moonshot.cn/pub/slides/slides_tmpl/image/25-06-01-00:14:03-d0tilis75iks2gau4f9g.png"/>
          <p:cNvPicPr>
            <a:picLocks noChangeAspect="1"/>
          </p:cNvPicPr>
          <p:nvPr/>
        </p:nvPicPr>
        <p:blipFill>
          <a:blip r:embed="rId4"/>
          <a:stretch>
            <a:fillRect/>
          </a:stretch>
        </p:blipFill>
        <p:spPr>
          <a:xfrm>
            <a:off x="702945" y="398145"/>
            <a:ext cx="993775" cy="384175"/>
          </a:xfrm>
          <a:prstGeom prst="rect">
            <a:avLst/>
          </a:prstGeom>
        </p:spPr>
      </p:pic>
      <p:sp>
        <p:nvSpPr>
          <p:cNvPr id="17" name="Shape 9"/>
          <p:cNvSpPr/>
          <p:nvPr/>
        </p:nvSpPr>
        <p:spPr>
          <a:xfrm flipH="1">
            <a:off x="11487150" y="501015"/>
            <a:ext cx="78105" cy="76880"/>
          </a:xfrm>
          <a:prstGeom prst="ellipse">
            <a:avLst/>
          </a:prstGeom>
          <a:solidFill>
            <a:srgbClr val="86422F"/>
          </a:solidFill>
        </p:spPr>
      </p:sp>
      <p:sp>
        <p:nvSpPr>
          <p:cNvPr id="18" name="Text 10"/>
          <p:cNvSpPr/>
          <p:nvPr/>
        </p:nvSpPr>
        <p:spPr>
          <a:xfrm>
            <a:off x="11487150"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9" name="Shape 11"/>
          <p:cNvSpPr/>
          <p:nvPr/>
        </p:nvSpPr>
        <p:spPr>
          <a:xfrm flipH="1">
            <a:off x="11358880" y="501015"/>
            <a:ext cx="78105" cy="76880"/>
          </a:xfrm>
          <a:prstGeom prst="ellipse">
            <a:avLst/>
          </a:prstGeom>
          <a:solidFill>
            <a:srgbClr val="86422F"/>
          </a:solidFill>
        </p:spPr>
      </p:sp>
      <p:sp>
        <p:nvSpPr>
          <p:cNvPr id="20" name="Text 12"/>
          <p:cNvSpPr/>
          <p:nvPr/>
        </p:nvSpPr>
        <p:spPr>
          <a:xfrm>
            <a:off x="11358880"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1" name="Shape 13"/>
          <p:cNvSpPr/>
          <p:nvPr/>
        </p:nvSpPr>
        <p:spPr>
          <a:xfrm flipH="1">
            <a:off x="11227435" y="501015"/>
            <a:ext cx="78105" cy="76880"/>
          </a:xfrm>
          <a:prstGeom prst="ellipse">
            <a:avLst/>
          </a:prstGeom>
          <a:solidFill>
            <a:srgbClr val="86422F"/>
          </a:solidFill>
        </p:spPr>
      </p:sp>
      <p:sp>
        <p:nvSpPr>
          <p:cNvPr id="22" name="Text 14"/>
          <p:cNvSpPr/>
          <p:nvPr/>
        </p:nvSpPr>
        <p:spPr>
          <a:xfrm>
            <a:off x="11227435"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3" name="Shape 15"/>
          <p:cNvSpPr/>
          <p:nvPr/>
        </p:nvSpPr>
        <p:spPr>
          <a:xfrm flipH="1">
            <a:off x="11096625" y="501015"/>
            <a:ext cx="78105" cy="76880"/>
          </a:xfrm>
          <a:prstGeom prst="ellipse">
            <a:avLst/>
          </a:prstGeom>
          <a:solidFill>
            <a:srgbClr val="86422F"/>
          </a:solidFill>
        </p:spPr>
      </p:sp>
      <p:sp>
        <p:nvSpPr>
          <p:cNvPr id="24" name="Text 16"/>
          <p:cNvSpPr/>
          <p:nvPr/>
        </p:nvSpPr>
        <p:spPr>
          <a:xfrm>
            <a:off x="11096625"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25" name="Image 6" descr="https://kimi-img.moonshot.cn/pub/slides/slides_tmpl/image/25-06-01-00:14:34-d0tilqk75iks2gau4fkg.png"/>
          <p:cNvPicPr>
            <a:picLocks noChangeAspect="1"/>
          </p:cNvPicPr>
          <p:nvPr/>
        </p:nvPicPr>
        <p:blipFill>
          <a:blip r:embed="rId5"/>
          <a:srcRect t="171" b="171"/>
          <a:stretch>
            <a:fillRect/>
          </a:stretch>
        </p:blipFill>
        <p:spPr>
          <a:xfrm>
            <a:off x="782320" y="2090420"/>
            <a:ext cx="725805" cy="730885"/>
          </a:xfrm>
          <a:prstGeom prst="rect">
            <a:avLst/>
          </a:prstGeom>
        </p:spPr>
      </p:pic>
      <p:sp>
        <p:nvSpPr>
          <p:cNvPr id="26" name="Shape 17"/>
          <p:cNvSpPr/>
          <p:nvPr/>
        </p:nvSpPr>
        <p:spPr>
          <a:xfrm>
            <a:off x="924560" y="2252980"/>
            <a:ext cx="441960" cy="351790"/>
          </a:xfrm>
          <a:prstGeom prst="rect">
            <a:avLst/>
          </a:prstGeom>
          <a:solidFill>
            <a:srgbClr val="000000">
              <a:alpha val="0"/>
            </a:srgbClr>
          </a:solidFill>
        </p:spPr>
      </p:sp>
      <p:sp>
        <p:nvSpPr>
          <p:cNvPr id="27" name="Text 18"/>
          <p:cNvSpPr/>
          <p:nvPr/>
        </p:nvSpPr>
        <p:spPr>
          <a:xfrm>
            <a:off x="924560" y="2252980"/>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8" name="Image 7" descr="https://kimi-img.moonshot.cn/pub/slides/slides_tmpl/image/25-06-01-00:14:34-d0tilqk75iks2gau4fkg.png"/>
          <p:cNvPicPr>
            <a:picLocks noChangeAspect="1"/>
          </p:cNvPicPr>
          <p:nvPr/>
        </p:nvPicPr>
        <p:blipFill>
          <a:blip r:embed="rId5"/>
          <a:srcRect t="171" b="171"/>
          <a:stretch>
            <a:fillRect/>
          </a:stretch>
        </p:blipFill>
        <p:spPr>
          <a:xfrm>
            <a:off x="1734820" y="3707130"/>
            <a:ext cx="725805" cy="730885"/>
          </a:xfrm>
          <a:prstGeom prst="rect">
            <a:avLst/>
          </a:prstGeom>
        </p:spPr>
      </p:pic>
      <p:sp>
        <p:nvSpPr>
          <p:cNvPr id="29" name="Shape 19"/>
          <p:cNvSpPr/>
          <p:nvPr/>
        </p:nvSpPr>
        <p:spPr>
          <a:xfrm>
            <a:off x="1860550" y="3869690"/>
            <a:ext cx="441960" cy="351790"/>
          </a:xfrm>
          <a:prstGeom prst="rect">
            <a:avLst/>
          </a:prstGeom>
          <a:solidFill>
            <a:srgbClr val="000000">
              <a:alpha val="0"/>
            </a:srgbClr>
          </a:solidFill>
        </p:spPr>
      </p:sp>
      <p:sp>
        <p:nvSpPr>
          <p:cNvPr id="30" name="Text 20"/>
          <p:cNvSpPr/>
          <p:nvPr/>
        </p:nvSpPr>
        <p:spPr>
          <a:xfrm>
            <a:off x="1860550" y="3869690"/>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31" name="Image 8" descr="https://kimi-img.moonshot.cn/pub/slides/slides_tmpl/image/25-06-01-00:14:34-d0tilqk75iks2gau4fkg.png"/>
          <p:cNvPicPr>
            <a:picLocks noChangeAspect="1"/>
          </p:cNvPicPr>
          <p:nvPr/>
        </p:nvPicPr>
        <p:blipFill>
          <a:blip r:embed="rId5"/>
          <a:srcRect t="171" b="171"/>
          <a:stretch>
            <a:fillRect/>
          </a:stretch>
        </p:blipFill>
        <p:spPr>
          <a:xfrm>
            <a:off x="3065780" y="5316855"/>
            <a:ext cx="725805" cy="730885"/>
          </a:xfrm>
          <a:prstGeom prst="rect">
            <a:avLst/>
          </a:prstGeom>
        </p:spPr>
      </p:pic>
      <p:sp>
        <p:nvSpPr>
          <p:cNvPr id="32" name="Shape 21"/>
          <p:cNvSpPr/>
          <p:nvPr/>
        </p:nvSpPr>
        <p:spPr>
          <a:xfrm>
            <a:off x="3191510" y="5479415"/>
            <a:ext cx="441960" cy="351790"/>
          </a:xfrm>
          <a:prstGeom prst="rect">
            <a:avLst/>
          </a:prstGeom>
          <a:solidFill>
            <a:srgbClr val="000000">
              <a:alpha val="0"/>
            </a:srgbClr>
          </a:solidFill>
        </p:spPr>
      </p:sp>
      <p:sp>
        <p:nvSpPr>
          <p:cNvPr id="33" name="Text 22"/>
          <p:cNvSpPr/>
          <p:nvPr/>
        </p:nvSpPr>
        <p:spPr>
          <a:xfrm>
            <a:off x="3191510" y="5479415"/>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03</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3:59-d0tilhs75iks2gau4f90.png"/>
          <p:cNvPicPr>
            <a:picLocks noChangeAspect="1"/>
          </p:cNvPicPr>
          <p:nvPr/>
        </p:nvPicPr>
        <p:blipFill>
          <a:blip r:embed="rId1"/>
          <a:srcRect t="16" b="16"/>
          <a:stretch>
            <a:fillRect/>
          </a:stretch>
        </p:blipFill>
        <p:spPr>
          <a:xfrm>
            <a:off x="0" y="3426"/>
            <a:ext cx="12191999" cy="6864626"/>
          </a:xfrm>
          <a:prstGeom prst="rect">
            <a:avLst/>
          </a:prstGeom>
        </p:spPr>
      </p:pic>
      <p:sp>
        <p:nvSpPr>
          <p:cNvPr id="3" name="Text 0"/>
          <p:cNvSpPr/>
          <p:nvPr/>
        </p:nvSpPr>
        <p:spPr>
          <a:xfrm>
            <a:off x="3063875" y="2105025"/>
            <a:ext cx="3766820" cy="984885"/>
          </a:xfrm>
          <a:prstGeom prst="rect">
            <a:avLst/>
          </a:prstGeom>
          <a:noFill/>
        </p:spPr>
        <p:txBody>
          <a:bodyPr wrap="square" lIns="0" tIns="0" rIns="0" bIns="0" rtlCol="0" anchor="t">
            <a:spAutoFit/>
          </a:bodyPr>
          <a:lstStyle/>
          <a:p>
            <a:pPr marL="0" indent="0" algn="l">
              <a:lnSpc>
                <a:spcPct val="10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Economic Engagement</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4" name="Image 1" descr="https://kimi-img.moonshot.cn/pub/slides/slides_tmpl/image/25-06-01-00:13:57-d0tilhc75iks2gau4f8g.png"/>
          <p:cNvPicPr>
            <a:picLocks noChangeAspect="1"/>
          </p:cNvPicPr>
          <p:nvPr/>
        </p:nvPicPr>
        <p:blipFill>
          <a:blip r:embed="rId2"/>
          <a:srcRect t="15459" b="15459"/>
          <a:stretch>
            <a:fillRect/>
          </a:stretch>
        </p:blipFill>
        <p:spPr>
          <a:xfrm>
            <a:off x="4511040" y="3723012"/>
            <a:ext cx="3657600" cy="12700"/>
          </a:xfrm>
          <a:prstGeom prst="rect">
            <a:avLst/>
          </a:prstGeom>
        </p:spPr>
      </p:pic>
      <p:sp>
        <p:nvSpPr>
          <p:cNvPr id="6" name="Shape 1"/>
          <p:cNvSpPr/>
          <p:nvPr/>
        </p:nvSpPr>
        <p:spPr>
          <a:xfrm>
            <a:off x="779463" y="1387475"/>
            <a:ext cx="2284095" cy="2335530"/>
          </a:xfrm>
          <a:prstGeom prst="rect">
            <a:avLst/>
          </a:prstGeom>
          <a:solidFill>
            <a:srgbClr val="000000">
              <a:alpha val="0"/>
            </a:srgbClr>
          </a:solidFill>
          <a:effectLst>
            <a:outerShdw blurRad="50800" dist="26941" dir="2700000" algn="bl" rotWithShape="0">
              <a:srgbClr val="754412">
                <a:alpha val="40000"/>
              </a:srgbClr>
            </a:outerShdw>
          </a:effectLst>
        </p:spPr>
      </p:sp>
      <p:sp>
        <p:nvSpPr>
          <p:cNvPr id="7" name="Text 2"/>
          <p:cNvSpPr/>
          <p:nvPr/>
        </p:nvSpPr>
        <p:spPr>
          <a:xfrm>
            <a:off x="779463" y="1387475"/>
            <a:ext cx="2284095" cy="2335530"/>
          </a:xfrm>
          <a:prstGeom prst="rect">
            <a:avLst/>
          </a:prstGeom>
          <a:noFill/>
        </p:spPr>
        <p:txBody>
          <a:bodyPr wrap="square" lIns="0" tIns="0" rIns="0" bIns="0" rtlCol="0" anchor="t"/>
          <a:lstStyle/>
          <a:p>
            <a:pPr marL="0" indent="0" algn="ctr">
              <a:lnSpc>
                <a:spcPct val="110000"/>
              </a:lnSpc>
              <a:buNone/>
            </a:pPr>
            <a:r>
              <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rPr>
              <a:t>04</a:t>
            </a:r>
            <a:endPar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16-d0tilm475iks2gau4fe0.png"/>
          <p:cNvPicPr>
            <a:picLocks noChangeAspect="1"/>
          </p:cNvPicPr>
          <p:nvPr/>
        </p:nvPicPr>
        <p:blipFill>
          <a:blip r:embed="rId1"/>
          <a:stretch>
            <a:fillRect/>
          </a:stretch>
        </p:blipFill>
        <p:spPr>
          <a:xfrm>
            <a:off x="-1041" y="0"/>
            <a:ext cx="12192000" cy="6864626"/>
          </a:xfrm>
          <a:prstGeom prst="rect">
            <a:avLst/>
          </a:prstGeom>
        </p:spPr>
      </p:pic>
      <p:pic>
        <p:nvPicPr>
          <p:cNvPr id="3" name="Image 1" descr="https://kimi-img.moonshot.cn/pub/slides/slides_tmpl/image/25-06-01-00:14:51-d0tilus75iks2gau4fr0.png"/>
          <p:cNvPicPr>
            <a:picLocks noChangeAspect="1"/>
          </p:cNvPicPr>
          <p:nvPr/>
        </p:nvPicPr>
        <p:blipFill>
          <a:blip r:embed="rId2"/>
          <a:srcRect l="2053" r="2053"/>
          <a:stretch>
            <a:fillRect/>
          </a:stretch>
        </p:blipFill>
        <p:spPr>
          <a:xfrm>
            <a:off x="-368946" y="-475463"/>
            <a:ext cx="13015728" cy="7644359"/>
          </a:xfrm>
          <a:prstGeom prst="rect">
            <a:avLst/>
          </a:prstGeom>
        </p:spPr>
      </p:pic>
      <p:pic>
        <p:nvPicPr>
          <p:cNvPr id="4" name="Image 2" descr="https://kimi-img.moonshot.cn/pub/slides/slides_tmpl/image/25-06-01-00:14:55-d0tilvs75iks2gau4fs0.png"/>
          <p:cNvPicPr>
            <a:picLocks noChangeAspect="1"/>
          </p:cNvPicPr>
          <p:nvPr/>
        </p:nvPicPr>
        <p:blipFill>
          <a:blip r:embed="rId3"/>
          <a:srcRect l="116" r="116"/>
          <a:stretch>
            <a:fillRect/>
          </a:stretch>
        </p:blipFill>
        <p:spPr>
          <a:xfrm>
            <a:off x="-464185" y="-173990"/>
            <a:ext cx="5784215" cy="7367270"/>
          </a:xfrm>
          <a:prstGeom prst="rect">
            <a:avLst/>
          </a:prstGeom>
        </p:spPr>
      </p:pic>
      <p:sp>
        <p:nvSpPr>
          <p:cNvPr id="5" name="Text 0"/>
          <p:cNvSpPr/>
          <p:nvPr/>
        </p:nvSpPr>
        <p:spPr>
          <a:xfrm>
            <a:off x="5467550" y="1040364"/>
            <a:ext cx="526883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8462D"/>
                </a:solidFill>
                <a:latin typeface="Times New Roman Bold" panose="02020503050405090304" charset="0"/>
                <a:ea typeface="思源宋体" pitchFamily="34" charset="-122"/>
                <a:cs typeface="Times New Roman Bold" panose="02020503050405090304" charset="0"/>
              </a:rPr>
              <a:t>Dramatic Growth</a:t>
            </a:r>
            <a:endParaRPr lang="en-US" sz="20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6" name="Text 1"/>
          <p:cNvSpPr/>
          <p:nvPr/>
        </p:nvSpPr>
        <p:spPr>
          <a:xfrm>
            <a:off x="5376266" y="1440456"/>
            <a:ext cx="5828116" cy="953135"/>
          </a:xfrm>
          <a:prstGeom prst="rect">
            <a:avLst/>
          </a:prstGeom>
          <a:noFill/>
        </p:spPr>
        <p:txBody>
          <a:bodyPr wrap="square" lIns="91440" tIns="45720" rIns="91440" bIns="45720" rtlCol="0" anchor="t">
            <a:spAutoFit/>
          </a:bodyPr>
          <a:lstStyle/>
          <a:p>
            <a:pPr marL="0" indent="0" algn="just">
              <a:lnSpc>
                <a:spcPct val="10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China-Africa trade grew from $10 billion in 2000 to nearly $200 billion by 2012, reflecting a significant increase in economic ties.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7" name="Text 2"/>
          <p:cNvSpPr/>
          <p:nvPr/>
        </p:nvSpPr>
        <p:spPr>
          <a:xfrm>
            <a:off x="6018879" y="2855717"/>
            <a:ext cx="526883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8462D"/>
                </a:solidFill>
                <a:latin typeface="Times New Roman Bold" panose="02020503050405090304" charset="0"/>
                <a:ea typeface="思源宋体" pitchFamily="34" charset="-122"/>
                <a:cs typeface="Times New Roman Bold" panose="02020503050405090304" charset="0"/>
              </a:rPr>
              <a:t>Structural Imbalance</a:t>
            </a:r>
            <a:endParaRPr lang="en-US" sz="20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8" name="Text 3"/>
          <p:cNvSpPr/>
          <p:nvPr/>
        </p:nvSpPr>
        <p:spPr>
          <a:xfrm>
            <a:off x="5927595" y="3250296"/>
            <a:ext cx="5828116" cy="954107"/>
          </a:xfrm>
          <a:prstGeom prst="rect">
            <a:avLst/>
          </a:prstGeom>
          <a:noFill/>
        </p:spPr>
        <p:txBody>
          <a:bodyPr wrap="square" lIns="91440" tIns="45720" rIns="91440" bIns="45720" rtlCol="0" anchor="t">
            <a:spAutoFit/>
          </a:bodyPr>
          <a:lstStyle/>
          <a:p>
            <a:pPr marL="0" indent="0" algn="just">
              <a:lnSpc>
                <a:spcPct val="10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The trade structure is imbalanced, with China importing raw materials like oil and minerals, while Africa imports manufactured goods and machinery.</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9" name="Text 4"/>
          <p:cNvSpPr/>
          <p:nvPr/>
        </p:nvSpPr>
        <p:spPr>
          <a:xfrm>
            <a:off x="5548232" y="4738305"/>
            <a:ext cx="526883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8462D"/>
                </a:solidFill>
                <a:latin typeface="Times New Roman Bold" panose="02020503050405090304" charset="0"/>
                <a:ea typeface="思源宋体" pitchFamily="34" charset="-122"/>
                <a:cs typeface="Times New Roman Bold" panose="02020503050405090304" charset="0"/>
              </a:rPr>
              <a:t>Geographic Concentration</a:t>
            </a:r>
            <a:endParaRPr lang="en-US" sz="20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10" name="Text 5"/>
          <p:cNvSpPr/>
          <p:nvPr/>
        </p:nvSpPr>
        <p:spPr>
          <a:xfrm>
            <a:off x="5456948" y="5147444"/>
            <a:ext cx="5828116" cy="954107"/>
          </a:xfrm>
          <a:prstGeom prst="rect">
            <a:avLst/>
          </a:prstGeom>
          <a:noFill/>
        </p:spPr>
        <p:txBody>
          <a:bodyPr wrap="square" lIns="91440" tIns="45720" rIns="91440" bIns="45720" rtlCol="0" anchor="t">
            <a:spAutoFit/>
          </a:bodyPr>
          <a:lstStyle/>
          <a:p>
            <a:pPr marL="0" indent="0" algn="just">
              <a:lnSpc>
                <a:spcPct val="10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Trade is concentrated in a few resource-rich countries, highlighting the uneven distribution of benefits and opportunities.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11" name="Text 6"/>
          <p:cNvSpPr/>
          <p:nvPr/>
        </p:nvSpPr>
        <p:spPr>
          <a:xfrm>
            <a:off x="542290" y="2827020"/>
            <a:ext cx="3761105" cy="1257300"/>
          </a:xfrm>
          <a:prstGeom prst="rect">
            <a:avLst/>
          </a:prstGeom>
          <a:noFill/>
        </p:spPr>
        <p:txBody>
          <a:bodyPr wrap="square" lIns="91440" tIns="45720" rIns="91440" bIns="45720" rtlCol="0" anchor="t"/>
          <a:lstStyle/>
          <a:p>
            <a:pPr marL="0" indent="0" algn="l">
              <a:lnSpc>
                <a:spcPct val="100000"/>
              </a:lnSpc>
              <a:buNone/>
            </a:pPr>
            <a:r>
              <a:rPr lang="en-US" sz="3600" b="1" dirty="0">
                <a:solidFill>
                  <a:srgbClr val="98462D"/>
                </a:solidFill>
                <a:latin typeface="Times New Roman Bold" panose="02020503050405090304" charset="0"/>
                <a:ea typeface="思源宋体" pitchFamily="34" charset="-122"/>
                <a:cs typeface="Times New Roman Bold" panose="02020503050405090304" charset="0"/>
              </a:rPr>
              <a:t>Trade Explosion: $10B to $200B</a:t>
            </a:r>
            <a:endParaRPr lang="en-US" sz="36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12" name="Shape 7"/>
          <p:cNvSpPr/>
          <p:nvPr/>
        </p:nvSpPr>
        <p:spPr>
          <a:xfrm flipH="1">
            <a:off x="11487150" y="716915"/>
            <a:ext cx="78105" cy="76880"/>
          </a:xfrm>
          <a:prstGeom prst="ellipse">
            <a:avLst/>
          </a:prstGeom>
          <a:solidFill>
            <a:srgbClr val="86422F"/>
          </a:solidFill>
        </p:spPr>
      </p:sp>
      <p:sp>
        <p:nvSpPr>
          <p:cNvPr id="13" name="Text 8"/>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4" name="Shape 9"/>
          <p:cNvSpPr/>
          <p:nvPr/>
        </p:nvSpPr>
        <p:spPr>
          <a:xfrm flipH="1">
            <a:off x="11358880" y="716915"/>
            <a:ext cx="78105" cy="76880"/>
          </a:xfrm>
          <a:prstGeom prst="ellipse">
            <a:avLst/>
          </a:prstGeom>
          <a:solidFill>
            <a:srgbClr val="86422F"/>
          </a:solidFill>
        </p:spPr>
      </p:sp>
      <p:sp>
        <p:nvSpPr>
          <p:cNvPr id="15" name="Text 10"/>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6" name="Shape 11"/>
          <p:cNvSpPr/>
          <p:nvPr/>
        </p:nvSpPr>
        <p:spPr>
          <a:xfrm flipH="1">
            <a:off x="11227435" y="716915"/>
            <a:ext cx="78105" cy="76880"/>
          </a:xfrm>
          <a:prstGeom prst="ellipse">
            <a:avLst/>
          </a:prstGeom>
          <a:solidFill>
            <a:srgbClr val="86422F"/>
          </a:solidFill>
        </p:spPr>
      </p:sp>
      <p:sp>
        <p:nvSpPr>
          <p:cNvPr id="17" name="Text 12"/>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8" name="Shape 13"/>
          <p:cNvSpPr/>
          <p:nvPr/>
        </p:nvSpPr>
        <p:spPr>
          <a:xfrm flipH="1">
            <a:off x="11096625" y="716915"/>
            <a:ext cx="78105" cy="76880"/>
          </a:xfrm>
          <a:prstGeom prst="ellipse">
            <a:avLst/>
          </a:prstGeom>
          <a:solidFill>
            <a:srgbClr val="86422F"/>
          </a:solidFill>
        </p:spPr>
      </p:sp>
      <p:sp>
        <p:nvSpPr>
          <p:cNvPr id="19" name="Text 14"/>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20" name="Image 3" descr="https://kimi-img.moonshot.cn/pub/slides/slides_tmpl/image/25-06-01-00:13:44-d0tile475iks2gau4f30.png"/>
          <p:cNvPicPr>
            <a:picLocks noChangeAspect="1"/>
          </p:cNvPicPr>
          <p:nvPr/>
        </p:nvPicPr>
        <p:blipFill>
          <a:blip r:embed="rId4"/>
          <a:srcRect t="171" b="171"/>
          <a:stretch>
            <a:fillRect/>
          </a:stretch>
        </p:blipFill>
        <p:spPr>
          <a:xfrm>
            <a:off x="3999865" y="843280"/>
            <a:ext cx="1116965" cy="1125220"/>
          </a:xfrm>
          <a:prstGeom prst="rect">
            <a:avLst/>
          </a:prstGeom>
        </p:spPr>
      </p:pic>
      <p:sp>
        <p:nvSpPr>
          <p:cNvPr id="21" name="Shape 15"/>
          <p:cNvSpPr/>
          <p:nvPr/>
        </p:nvSpPr>
        <p:spPr>
          <a:xfrm>
            <a:off x="4215130" y="1085850"/>
            <a:ext cx="652780" cy="541020"/>
          </a:xfrm>
          <a:prstGeom prst="rect">
            <a:avLst/>
          </a:prstGeom>
          <a:solidFill>
            <a:srgbClr val="000000">
              <a:alpha val="0"/>
            </a:srgbClr>
          </a:solidFill>
        </p:spPr>
      </p:sp>
      <p:sp>
        <p:nvSpPr>
          <p:cNvPr id="22" name="Text 16"/>
          <p:cNvSpPr/>
          <p:nvPr/>
        </p:nvSpPr>
        <p:spPr>
          <a:xfrm>
            <a:off x="4215130" y="1085850"/>
            <a:ext cx="652780"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3" name="Image 4" descr="https://kimi-img.moonshot.cn/pub/slides/slides_tmpl/image/25-06-01-00:13:44-d0tile475iks2gau4f30.png"/>
          <p:cNvPicPr>
            <a:picLocks noChangeAspect="1"/>
          </p:cNvPicPr>
          <p:nvPr/>
        </p:nvPicPr>
        <p:blipFill>
          <a:blip r:embed="rId4"/>
          <a:srcRect t="171" b="171"/>
          <a:stretch>
            <a:fillRect/>
          </a:stretch>
        </p:blipFill>
        <p:spPr>
          <a:xfrm>
            <a:off x="4652645" y="2684145"/>
            <a:ext cx="1116965" cy="1125220"/>
          </a:xfrm>
          <a:prstGeom prst="rect">
            <a:avLst/>
          </a:prstGeom>
        </p:spPr>
      </p:pic>
      <p:sp>
        <p:nvSpPr>
          <p:cNvPr id="24" name="Shape 17"/>
          <p:cNvSpPr/>
          <p:nvPr/>
        </p:nvSpPr>
        <p:spPr>
          <a:xfrm>
            <a:off x="4867910" y="2926715"/>
            <a:ext cx="652780" cy="541020"/>
          </a:xfrm>
          <a:prstGeom prst="rect">
            <a:avLst/>
          </a:prstGeom>
          <a:solidFill>
            <a:srgbClr val="000000">
              <a:alpha val="0"/>
            </a:srgbClr>
          </a:solidFill>
        </p:spPr>
      </p:sp>
      <p:sp>
        <p:nvSpPr>
          <p:cNvPr id="25" name="Text 18"/>
          <p:cNvSpPr/>
          <p:nvPr/>
        </p:nvSpPr>
        <p:spPr>
          <a:xfrm>
            <a:off x="4867910" y="2926715"/>
            <a:ext cx="652780"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6" name="Image 5" descr="https://kimi-img.moonshot.cn/pub/slides/slides_tmpl/image/25-06-01-00:13:44-d0tile475iks2gau4f30.png"/>
          <p:cNvPicPr>
            <a:picLocks noChangeAspect="1"/>
          </p:cNvPicPr>
          <p:nvPr/>
        </p:nvPicPr>
        <p:blipFill>
          <a:blip r:embed="rId4"/>
          <a:srcRect t="171" b="171"/>
          <a:stretch>
            <a:fillRect/>
          </a:stretch>
        </p:blipFill>
        <p:spPr>
          <a:xfrm>
            <a:off x="4180205" y="4502150"/>
            <a:ext cx="1116965" cy="1125220"/>
          </a:xfrm>
          <a:prstGeom prst="rect">
            <a:avLst/>
          </a:prstGeom>
        </p:spPr>
      </p:pic>
      <p:sp>
        <p:nvSpPr>
          <p:cNvPr id="27" name="Shape 19"/>
          <p:cNvSpPr/>
          <p:nvPr/>
        </p:nvSpPr>
        <p:spPr>
          <a:xfrm>
            <a:off x="4395470" y="4744720"/>
            <a:ext cx="652780" cy="541020"/>
          </a:xfrm>
          <a:prstGeom prst="rect">
            <a:avLst/>
          </a:prstGeom>
          <a:solidFill>
            <a:srgbClr val="000000">
              <a:alpha val="0"/>
            </a:srgbClr>
          </a:solidFill>
        </p:spPr>
      </p:sp>
      <p:sp>
        <p:nvSpPr>
          <p:cNvPr id="28" name="Text 20"/>
          <p:cNvSpPr/>
          <p:nvPr/>
        </p:nvSpPr>
        <p:spPr>
          <a:xfrm>
            <a:off x="4395470" y="4744720"/>
            <a:ext cx="652780"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03</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9" name="Image 6" descr="https://kimi-img.moonshot.cn/pub/slides/slides_tmpl/image/25-06-01-00:14:03-d0tilis75iks2gau4f9g.png"/>
          <p:cNvPicPr>
            <a:picLocks noChangeAspect="1"/>
          </p:cNvPicPr>
          <p:nvPr/>
        </p:nvPicPr>
        <p:blipFill>
          <a:blip r:embed="rId5"/>
          <a:stretch>
            <a:fillRect/>
          </a:stretch>
        </p:blipFill>
        <p:spPr>
          <a:xfrm>
            <a:off x="702945" y="2471420"/>
            <a:ext cx="993775" cy="3841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40-d0tils475iks2gau4fng.png"/>
          <p:cNvPicPr>
            <a:picLocks noChangeAspect="1"/>
          </p:cNvPicPr>
          <p:nvPr/>
        </p:nvPicPr>
        <p:blipFill>
          <a:blip r:embed="rId1"/>
          <a:srcRect t="16" b="16"/>
          <a:stretch>
            <a:fillRect/>
          </a:stretch>
        </p:blipFill>
        <p:spPr>
          <a:xfrm>
            <a:off x="0" y="0"/>
            <a:ext cx="12244070" cy="6894195"/>
          </a:xfrm>
          <a:prstGeom prst="rect">
            <a:avLst/>
          </a:prstGeom>
        </p:spPr>
      </p:pic>
      <p:sp>
        <p:nvSpPr>
          <p:cNvPr id="3" name="Text 0"/>
          <p:cNvSpPr/>
          <p:nvPr/>
        </p:nvSpPr>
        <p:spPr>
          <a:xfrm>
            <a:off x="1533525" y="2501900"/>
            <a:ext cx="2980055" cy="615315"/>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Dominance of State-Owned Enterprises</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4" name="Text 1"/>
          <p:cNvSpPr/>
          <p:nvPr/>
        </p:nvSpPr>
        <p:spPr>
          <a:xfrm>
            <a:off x="1533525" y="3429000"/>
            <a:ext cx="2960370" cy="2030095"/>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Chinese FDI in Africa is dominated by state-owned enterprises, particularly in sectors like oil, mining, and infrastructure. These enterprises play a crucial role in shaping economic engagement.</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pic>
        <p:nvPicPr>
          <p:cNvPr id="5" name="Image 1" descr="https://kimi-img.moonshot.cn/pub/slides/slides_tmpl/image/25-06-01-00:14:36-d0tilr475iks2gau4fn0.png"/>
          <p:cNvPicPr>
            <a:picLocks noChangeAspect="1"/>
          </p:cNvPicPr>
          <p:nvPr/>
        </p:nvPicPr>
        <p:blipFill>
          <a:blip r:embed="rId2"/>
          <a:srcRect t="171" b="171"/>
          <a:stretch>
            <a:fillRect/>
          </a:stretch>
        </p:blipFill>
        <p:spPr>
          <a:xfrm>
            <a:off x="528320" y="2289175"/>
            <a:ext cx="923290" cy="930275"/>
          </a:xfrm>
          <a:prstGeom prst="rect">
            <a:avLst/>
          </a:prstGeom>
        </p:spPr>
      </p:pic>
      <p:sp>
        <p:nvSpPr>
          <p:cNvPr id="6" name="Shape 2"/>
          <p:cNvSpPr/>
          <p:nvPr/>
        </p:nvSpPr>
        <p:spPr>
          <a:xfrm>
            <a:off x="702945" y="2501900"/>
            <a:ext cx="539115" cy="447040"/>
          </a:xfrm>
          <a:prstGeom prst="rect">
            <a:avLst/>
          </a:prstGeom>
          <a:solidFill>
            <a:srgbClr val="000000">
              <a:alpha val="0"/>
            </a:srgbClr>
          </a:solidFill>
        </p:spPr>
      </p:sp>
      <p:sp>
        <p:nvSpPr>
          <p:cNvPr id="7" name="Text 3"/>
          <p:cNvSpPr/>
          <p:nvPr/>
        </p:nvSpPr>
        <p:spPr>
          <a:xfrm>
            <a:off x="702945" y="2501900"/>
            <a:ext cx="539115" cy="447040"/>
          </a:xfrm>
          <a:prstGeom prst="rect">
            <a:avLst/>
          </a:prstGeom>
          <a:noFill/>
        </p:spPr>
        <p:txBody>
          <a:bodyPr wrap="square" lIns="0" tIns="0" rIns="0" bIns="0" rtlCol="0" anchor="t"/>
          <a:lstStyle/>
          <a:p>
            <a:pPr marL="0" indent="0" algn="ctr">
              <a:lnSpc>
                <a:spcPct val="110000"/>
              </a:lnSpc>
              <a:buNone/>
            </a:pPr>
            <a:r>
              <a:rPr lang="en-US" sz="26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26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8" name="Text 4"/>
          <p:cNvSpPr/>
          <p:nvPr/>
        </p:nvSpPr>
        <p:spPr>
          <a:xfrm>
            <a:off x="934263" y="4792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9" name="Text 5"/>
          <p:cNvSpPr/>
          <p:nvPr/>
        </p:nvSpPr>
        <p:spPr>
          <a:xfrm>
            <a:off x="542290" y="998220"/>
            <a:ext cx="10321925" cy="833120"/>
          </a:xfrm>
          <a:prstGeom prst="rect">
            <a:avLst/>
          </a:prstGeom>
          <a:noFill/>
        </p:spPr>
        <p:txBody>
          <a:bodyPr wrap="square" lIns="91440" tIns="4572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Investment Flows: State-Led and Sector-Focused</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0" name="Image 2" descr="https://kimi-img.moonshot.cn/pub/slides/slides_tmpl/image/25-06-01-00:14:03-d0tilis75iks2gau4f9g.png"/>
          <p:cNvPicPr>
            <a:picLocks noChangeAspect="1"/>
          </p:cNvPicPr>
          <p:nvPr/>
        </p:nvPicPr>
        <p:blipFill>
          <a:blip r:embed="rId3"/>
          <a:stretch>
            <a:fillRect/>
          </a:stretch>
        </p:blipFill>
        <p:spPr>
          <a:xfrm>
            <a:off x="702945" y="614045"/>
            <a:ext cx="993775" cy="384175"/>
          </a:xfrm>
          <a:prstGeom prst="rect">
            <a:avLst/>
          </a:prstGeom>
        </p:spPr>
      </p:pic>
      <p:sp>
        <p:nvSpPr>
          <p:cNvPr id="11" name="Shape 6"/>
          <p:cNvSpPr/>
          <p:nvPr/>
        </p:nvSpPr>
        <p:spPr>
          <a:xfrm flipH="1">
            <a:off x="11487150" y="716915"/>
            <a:ext cx="78105" cy="76880"/>
          </a:xfrm>
          <a:prstGeom prst="ellipse">
            <a:avLst/>
          </a:prstGeom>
          <a:solidFill>
            <a:srgbClr val="86422F"/>
          </a:solidFill>
        </p:spPr>
      </p:sp>
      <p:sp>
        <p:nvSpPr>
          <p:cNvPr id="12" name="Text 7"/>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3" name="Shape 8"/>
          <p:cNvSpPr/>
          <p:nvPr/>
        </p:nvSpPr>
        <p:spPr>
          <a:xfrm flipH="1">
            <a:off x="11358880" y="716915"/>
            <a:ext cx="78105" cy="76880"/>
          </a:xfrm>
          <a:prstGeom prst="ellipse">
            <a:avLst/>
          </a:prstGeom>
          <a:solidFill>
            <a:srgbClr val="86422F"/>
          </a:solidFill>
        </p:spPr>
      </p:sp>
      <p:sp>
        <p:nvSpPr>
          <p:cNvPr id="14" name="Text 9"/>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5" name="Shape 10"/>
          <p:cNvSpPr/>
          <p:nvPr/>
        </p:nvSpPr>
        <p:spPr>
          <a:xfrm flipH="1">
            <a:off x="11227435" y="716915"/>
            <a:ext cx="78105" cy="76880"/>
          </a:xfrm>
          <a:prstGeom prst="ellipse">
            <a:avLst/>
          </a:prstGeom>
          <a:solidFill>
            <a:srgbClr val="86422F"/>
          </a:solidFill>
        </p:spPr>
      </p:sp>
      <p:sp>
        <p:nvSpPr>
          <p:cNvPr id="16" name="Text 11"/>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7" name="Shape 12"/>
          <p:cNvSpPr/>
          <p:nvPr/>
        </p:nvSpPr>
        <p:spPr>
          <a:xfrm flipH="1">
            <a:off x="11096625" y="716915"/>
            <a:ext cx="78105" cy="76880"/>
          </a:xfrm>
          <a:prstGeom prst="ellipse">
            <a:avLst/>
          </a:prstGeom>
          <a:solidFill>
            <a:srgbClr val="86422F"/>
          </a:solidFill>
        </p:spPr>
      </p:sp>
      <p:sp>
        <p:nvSpPr>
          <p:cNvPr id="18" name="Text 13"/>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9" name="Text 14"/>
          <p:cNvSpPr/>
          <p:nvPr/>
        </p:nvSpPr>
        <p:spPr>
          <a:xfrm>
            <a:off x="5680339" y="2501632"/>
            <a:ext cx="393992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Data Inconsistencies</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20" name="Text 15"/>
          <p:cNvSpPr/>
          <p:nvPr/>
        </p:nvSpPr>
        <p:spPr>
          <a:xfrm>
            <a:off x="5600700" y="3521075"/>
            <a:ext cx="2959735" cy="1706880"/>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Data on Chinese FDI in Africa is often inconsistent, making it difficult to separate commercial investment from aid. This complexity affects international comparisons.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pic>
        <p:nvPicPr>
          <p:cNvPr id="21" name="Image 3" descr="https://kimi-img.moonshot.cn/pub/slides/slides_tmpl/image/25-06-01-00:14:36-d0tilr475iks2gau4fn0.png"/>
          <p:cNvPicPr>
            <a:picLocks noChangeAspect="1"/>
          </p:cNvPicPr>
          <p:nvPr/>
        </p:nvPicPr>
        <p:blipFill>
          <a:blip r:embed="rId2"/>
          <a:srcRect t="171" b="171"/>
          <a:stretch>
            <a:fillRect/>
          </a:stretch>
        </p:blipFill>
        <p:spPr>
          <a:xfrm>
            <a:off x="4595495" y="2289175"/>
            <a:ext cx="923290" cy="930275"/>
          </a:xfrm>
          <a:prstGeom prst="rect">
            <a:avLst/>
          </a:prstGeom>
        </p:spPr>
      </p:pic>
      <p:sp>
        <p:nvSpPr>
          <p:cNvPr id="22" name="Shape 16"/>
          <p:cNvSpPr/>
          <p:nvPr/>
        </p:nvSpPr>
        <p:spPr>
          <a:xfrm>
            <a:off x="4770120" y="2501900"/>
            <a:ext cx="539115" cy="447040"/>
          </a:xfrm>
          <a:prstGeom prst="rect">
            <a:avLst/>
          </a:prstGeom>
          <a:solidFill>
            <a:srgbClr val="000000">
              <a:alpha val="0"/>
            </a:srgbClr>
          </a:solidFill>
        </p:spPr>
      </p:sp>
      <p:sp>
        <p:nvSpPr>
          <p:cNvPr id="23" name="Text 17"/>
          <p:cNvSpPr/>
          <p:nvPr/>
        </p:nvSpPr>
        <p:spPr>
          <a:xfrm>
            <a:off x="4770120" y="2501900"/>
            <a:ext cx="539115" cy="447040"/>
          </a:xfrm>
          <a:prstGeom prst="rect">
            <a:avLst/>
          </a:prstGeom>
          <a:noFill/>
        </p:spPr>
        <p:txBody>
          <a:bodyPr wrap="square" lIns="0" tIns="0" rIns="0" bIns="0" rtlCol="0" anchor="t"/>
          <a:lstStyle/>
          <a:p>
            <a:pPr marL="0" indent="0" algn="ctr">
              <a:lnSpc>
                <a:spcPct val="110000"/>
              </a:lnSpc>
              <a:buNone/>
            </a:pPr>
            <a:r>
              <a:rPr lang="en-US" sz="26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2600" b="1" dirty="0">
              <a:solidFill>
                <a:srgbClr val="86422F"/>
              </a:solidFill>
              <a:latin typeface="Times New Roman Bold" panose="02020503050405090304" charset="0"/>
              <a:ea typeface="思源宋体" pitchFamily="34" charset="-122"/>
              <a:cs typeface="Times New Roman Bold" panose="0202050305040509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07-d0tiljs75iks2gau4fb0.png"/>
          <p:cNvPicPr>
            <a:picLocks noChangeAspect="1"/>
          </p:cNvPicPr>
          <p:nvPr/>
        </p:nvPicPr>
        <p:blipFill>
          <a:blip r:embed="rId1"/>
          <a:srcRect t="16" b="16"/>
          <a:stretch>
            <a:fillRect/>
          </a:stretch>
        </p:blipFill>
        <p:spPr>
          <a:xfrm>
            <a:off x="-3178" y="-1"/>
            <a:ext cx="12195178" cy="6866415"/>
          </a:xfrm>
          <a:prstGeom prst="rect">
            <a:avLst/>
          </a:prstGeom>
        </p:spPr>
      </p:pic>
      <p:sp>
        <p:nvSpPr>
          <p:cNvPr id="3" name="Shape 0"/>
          <p:cNvSpPr/>
          <p:nvPr/>
        </p:nvSpPr>
        <p:spPr>
          <a:xfrm>
            <a:off x="542215" y="998076"/>
            <a:ext cx="8152877" cy="833184"/>
          </a:xfrm>
          <a:prstGeom prst="rect">
            <a:avLst/>
          </a:prstGeom>
          <a:solidFill>
            <a:srgbClr val="000000">
              <a:alpha val="0"/>
            </a:srgbClr>
          </a:solidFill>
        </p:spPr>
      </p:sp>
      <p:sp>
        <p:nvSpPr>
          <p:cNvPr id="4" name="Text 1"/>
          <p:cNvSpPr/>
          <p:nvPr/>
        </p:nvSpPr>
        <p:spPr>
          <a:xfrm>
            <a:off x="542215" y="998076"/>
            <a:ext cx="8152877" cy="833184"/>
          </a:xfrm>
          <a:prstGeom prst="rect">
            <a:avLst/>
          </a:prstGeom>
          <a:noFill/>
        </p:spPr>
        <p:txBody>
          <a:bodyPr wrap="square" lIns="45720" tIns="9144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Infrastructure: The Angola Model</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5" name="Image 1" descr="https://kimi-img.moonshot.cn/pub/slides/slides_tmpl/image/25-06-01-00:14:03-d0tilis75iks2gau4f9g.png"/>
          <p:cNvPicPr>
            <a:picLocks noChangeAspect="1"/>
          </p:cNvPicPr>
          <p:nvPr/>
        </p:nvPicPr>
        <p:blipFill>
          <a:blip r:embed="rId2"/>
          <a:stretch>
            <a:fillRect/>
          </a:stretch>
        </p:blipFill>
        <p:spPr>
          <a:xfrm>
            <a:off x="702945" y="614045"/>
            <a:ext cx="993775" cy="384175"/>
          </a:xfrm>
          <a:prstGeom prst="rect">
            <a:avLst/>
          </a:prstGeom>
        </p:spPr>
      </p:pic>
      <p:sp>
        <p:nvSpPr>
          <p:cNvPr id="6" name="Shape 2"/>
          <p:cNvSpPr/>
          <p:nvPr/>
        </p:nvSpPr>
        <p:spPr>
          <a:xfrm flipH="1">
            <a:off x="11487150" y="716915"/>
            <a:ext cx="78105" cy="76880"/>
          </a:xfrm>
          <a:prstGeom prst="ellipse">
            <a:avLst/>
          </a:prstGeom>
          <a:solidFill>
            <a:srgbClr val="86422F"/>
          </a:solidFill>
        </p:spPr>
      </p:sp>
      <p:sp>
        <p:nvSpPr>
          <p:cNvPr id="7" name="Text 3"/>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8" name="Shape 4"/>
          <p:cNvSpPr/>
          <p:nvPr/>
        </p:nvSpPr>
        <p:spPr>
          <a:xfrm flipH="1">
            <a:off x="11358880" y="716915"/>
            <a:ext cx="78105" cy="76880"/>
          </a:xfrm>
          <a:prstGeom prst="ellipse">
            <a:avLst/>
          </a:prstGeom>
          <a:solidFill>
            <a:srgbClr val="86422F"/>
          </a:solidFill>
        </p:spPr>
      </p:sp>
      <p:sp>
        <p:nvSpPr>
          <p:cNvPr id="9" name="Text 5"/>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0" name="Shape 6"/>
          <p:cNvSpPr/>
          <p:nvPr/>
        </p:nvSpPr>
        <p:spPr>
          <a:xfrm flipH="1">
            <a:off x="11227435" y="716915"/>
            <a:ext cx="78105" cy="76880"/>
          </a:xfrm>
          <a:prstGeom prst="ellipse">
            <a:avLst/>
          </a:prstGeom>
          <a:solidFill>
            <a:srgbClr val="86422F"/>
          </a:solidFill>
        </p:spPr>
      </p:sp>
      <p:sp>
        <p:nvSpPr>
          <p:cNvPr id="11" name="Text 7"/>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2" name="Shape 8"/>
          <p:cNvSpPr/>
          <p:nvPr/>
        </p:nvSpPr>
        <p:spPr>
          <a:xfrm flipH="1">
            <a:off x="11096625" y="716915"/>
            <a:ext cx="78105" cy="76880"/>
          </a:xfrm>
          <a:prstGeom prst="ellipse">
            <a:avLst/>
          </a:prstGeom>
          <a:solidFill>
            <a:srgbClr val="86422F"/>
          </a:solidFill>
        </p:spPr>
      </p:sp>
      <p:sp>
        <p:nvSpPr>
          <p:cNvPr id="13" name="Text 9"/>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14" name="Image 2" descr="https://kimi-img.moonshot.cn/pub/slides/slides_tmpl/image/25-06-01-00:14:27-d0tilos75iks2gau4fi0.png"/>
          <p:cNvPicPr>
            <a:picLocks noChangeAspect="1"/>
          </p:cNvPicPr>
          <p:nvPr/>
        </p:nvPicPr>
        <p:blipFill>
          <a:blip r:embed="rId3">
            <a:alphaModFix amt="34000"/>
          </a:blip>
          <a:srcRect t="19544" b="19544"/>
          <a:stretch>
            <a:fillRect/>
          </a:stretch>
        </p:blipFill>
        <p:spPr>
          <a:xfrm flipH="1">
            <a:off x="2138045" y="3377565"/>
            <a:ext cx="8898255" cy="1475740"/>
          </a:xfrm>
          <a:prstGeom prst="rect">
            <a:avLst/>
          </a:prstGeom>
        </p:spPr>
      </p:pic>
      <p:pic>
        <p:nvPicPr>
          <p:cNvPr id="15" name="Image 3" descr="https://kimi-img.moonshot.cn/pub/slides/slides_tmpl/image/25-06-01-00:14:27-d0tilos75iks2gau4fi0.png"/>
          <p:cNvPicPr>
            <a:picLocks noChangeAspect="1"/>
          </p:cNvPicPr>
          <p:nvPr/>
        </p:nvPicPr>
        <p:blipFill>
          <a:blip r:embed="rId3">
            <a:alphaModFix amt="34000"/>
          </a:blip>
          <a:srcRect t="19544" b="19544"/>
          <a:stretch>
            <a:fillRect/>
          </a:stretch>
        </p:blipFill>
        <p:spPr>
          <a:xfrm>
            <a:off x="1223010" y="1783715"/>
            <a:ext cx="8880475" cy="1475740"/>
          </a:xfrm>
          <a:prstGeom prst="rect">
            <a:avLst/>
          </a:prstGeom>
        </p:spPr>
      </p:pic>
      <p:pic>
        <p:nvPicPr>
          <p:cNvPr id="16" name="Image 4" descr="https://kimi-img.moonshot.cn/pub/slides/slides_tmpl/image/25-06-01-00:14:27-d0tilos75iks2gau4fi0.png"/>
          <p:cNvPicPr>
            <a:picLocks noChangeAspect="1"/>
          </p:cNvPicPr>
          <p:nvPr/>
        </p:nvPicPr>
        <p:blipFill>
          <a:blip r:embed="rId3">
            <a:alphaModFix amt="34000"/>
          </a:blip>
          <a:srcRect t="19544" b="19544"/>
          <a:stretch>
            <a:fillRect/>
          </a:stretch>
        </p:blipFill>
        <p:spPr>
          <a:xfrm>
            <a:off x="1223010" y="4971415"/>
            <a:ext cx="8872220" cy="1475740"/>
          </a:xfrm>
          <a:prstGeom prst="rect">
            <a:avLst/>
          </a:prstGeom>
        </p:spPr>
      </p:pic>
      <p:sp>
        <p:nvSpPr>
          <p:cNvPr id="17" name="Text 10"/>
          <p:cNvSpPr/>
          <p:nvPr/>
        </p:nvSpPr>
        <p:spPr>
          <a:xfrm>
            <a:off x="1706858" y="1973832"/>
            <a:ext cx="526883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E4E3D"/>
                </a:solidFill>
                <a:latin typeface="Times New Roman Bold" panose="02020503050405090304" charset="0"/>
                <a:ea typeface="思源宋体" pitchFamily="34" charset="-122"/>
                <a:cs typeface="Times New Roman Bold" panose="02020503050405090304" charset="0"/>
              </a:rPr>
              <a:t>Resource-Backed Loans</a:t>
            </a:r>
            <a:endParaRPr lang="en-US" sz="20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18" name="Text 11"/>
          <p:cNvSpPr/>
          <p:nvPr/>
        </p:nvSpPr>
        <p:spPr>
          <a:xfrm>
            <a:off x="1615574" y="2301549"/>
            <a:ext cx="7796220" cy="866140"/>
          </a:xfrm>
          <a:prstGeom prst="rect">
            <a:avLst/>
          </a:prstGeom>
          <a:noFill/>
        </p:spPr>
        <p:txBody>
          <a:bodyPr wrap="square" lIns="91440" tIns="45720" rIns="91440" bIns="45720" rtlCol="0" anchor="t">
            <a:spAutoFit/>
          </a:bodyPr>
          <a:lstStyle/>
          <a:p>
            <a:pPr marL="0" indent="0" algn="just">
              <a:lnSpc>
                <a:spcPct val="120000"/>
              </a:lnSpc>
              <a:buNone/>
            </a:pPr>
            <a:r>
              <a:rPr lang="en-US" sz="1400" dirty="0">
                <a:solidFill>
                  <a:srgbClr val="86422F"/>
                </a:solidFill>
                <a:latin typeface="Times New Roman Regular" panose="02020503050405090304" charset="0"/>
                <a:ea typeface="思源宋体" pitchFamily="34" charset="-122"/>
                <a:cs typeface="Times New Roman Regular" panose="02020503050405090304" charset="0"/>
              </a:rPr>
              <a:t>China finances African infrastructure through resource-backed loans, known as the 'Angola Model.' This approach allows countries to repay loans with future commodity exports.</a:t>
            </a:r>
            <a:endParaRPr lang="en-US" sz="1400"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9" name="Text 12"/>
          <p:cNvSpPr/>
          <p:nvPr/>
        </p:nvSpPr>
        <p:spPr>
          <a:xfrm>
            <a:off x="5342223" y="3548099"/>
            <a:ext cx="4868492" cy="307340"/>
          </a:xfrm>
          <a:prstGeom prst="rect">
            <a:avLst/>
          </a:prstGeom>
          <a:noFill/>
        </p:spPr>
        <p:txBody>
          <a:bodyPr wrap="square" lIns="0" tIns="0" rIns="0" bIns="0" rtlCol="0" anchor="t">
            <a:spAutoFit/>
          </a:bodyPr>
          <a:lstStyle/>
          <a:p>
            <a:pPr marL="0" indent="0" algn="r">
              <a:lnSpc>
                <a:spcPct val="100000"/>
              </a:lnSpc>
              <a:buNone/>
            </a:pPr>
            <a:r>
              <a:rPr lang="en-US" sz="2000" b="1" dirty="0">
                <a:solidFill>
                  <a:srgbClr val="9E4E3D"/>
                </a:solidFill>
                <a:latin typeface="Times New Roman Bold" panose="02020503050405090304" charset="0"/>
                <a:ea typeface="思源宋体" pitchFamily="34" charset="-122"/>
                <a:cs typeface="Times New Roman Bold" panose="02020503050405090304" charset="0"/>
              </a:rPr>
              <a:t>Alignment of Interests</a:t>
            </a:r>
            <a:endParaRPr lang="en-US" sz="20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20" name="Text 13"/>
          <p:cNvSpPr/>
          <p:nvPr/>
        </p:nvSpPr>
        <p:spPr>
          <a:xfrm>
            <a:off x="2568064" y="3873911"/>
            <a:ext cx="7796220" cy="866140"/>
          </a:xfrm>
          <a:prstGeom prst="rect">
            <a:avLst/>
          </a:prstGeom>
          <a:noFill/>
        </p:spPr>
        <p:txBody>
          <a:bodyPr wrap="square" lIns="91440" tIns="45720" rIns="91440" bIns="45720" rtlCol="0" anchor="t">
            <a:spAutoFit/>
          </a:bodyPr>
          <a:lstStyle/>
          <a:p>
            <a:pPr marL="0" indent="0" algn="just">
              <a:lnSpc>
                <a:spcPct val="120000"/>
              </a:lnSpc>
              <a:buNone/>
            </a:pPr>
            <a:r>
              <a:rPr lang="en-US" sz="1400" dirty="0">
                <a:solidFill>
                  <a:srgbClr val="86422F"/>
                </a:solidFill>
                <a:latin typeface="Times New Roman Regular" panose="02020503050405090304" charset="0"/>
                <a:ea typeface="思源宋体" pitchFamily="34" charset="-122"/>
                <a:cs typeface="Times New Roman Regular" panose="02020503050405090304" charset="0"/>
              </a:rPr>
              <a:t>The model aligns with China's need for resources and Africa's infrastructure deficit, creating mutually beneficial partnerships.</a:t>
            </a:r>
            <a:endParaRPr lang="en-US" sz="1400"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21" name="Text 14"/>
          <p:cNvSpPr/>
          <p:nvPr/>
        </p:nvSpPr>
        <p:spPr>
          <a:xfrm>
            <a:off x="1714156" y="5166366"/>
            <a:ext cx="456369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E4E3D"/>
                </a:solidFill>
                <a:latin typeface="Times New Roman Bold" panose="02020503050405090304" charset="0"/>
                <a:ea typeface="思源宋体" pitchFamily="34" charset="-122"/>
                <a:cs typeface="Times New Roman Bold" panose="02020503050405090304" charset="0"/>
              </a:rPr>
              <a:t>Debt Sustainability Concerns</a:t>
            </a:r>
            <a:endParaRPr lang="en-US" sz="20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22" name="Text 15"/>
          <p:cNvSpPr/>
          <p:nvPr/>
        </p:nvSpPr>
        <p:spPr>
          <a:xfrm>
            <a:off x="1622872" y="5443282"/>
            <a:ext cx="7720665" cy="866140"/>
          </a:xfrm>
          <a:prstGeom prst="rect">
            <a:avLst/>
          </a:prstGeom>
          <a:noFill/>
        </p:spPr>
        <p:txBody>
          <a:bodyPr wrap="square" lIns="91440" tIns="45720" rIns="91440" bIns="45720" rtlCol="0" anchor="t">
            <a:spAutoFit/>
          </a:bodyPr>
          <a:lstStyle/>
          <a:p>
            <a:pPr marL="0" indent="0" algn="just">
              <a:lnSpc>
                <a:spcPct val="120000"/>
              </a:lnSpc>
              <a:buNone/>
            </a:pPr>
            <a:r>
              <a:rPr lang="en-US" sz="1400" dirty="0">
                <a:solidFill>
                  <a:srgbClr val="86422F"/>
                </a:solidFill>
                <a:latin typeface="Times New Roman Regular" panose="02020503050405090304" charset="0"/>
                <a:ea typeface="思源宋体" pitchFamily="34" charset="-122"/>
                <a:cs typeface="Times New Roman Regular" panose="02020503050405090304" charset="0"/>
              </a:rPr>
              <a:t>However, it also raises concerns about debt sustainability and asset ownership, particularly in countries with volatile commodity markets.</a:t>
            </a:r>
            <a:endParaRPr lang="en-US" sz="1400" dirty="0">
              <a:solidFill>
                <a:srgbClr val="86422F"/>
              </a:solidFill>
              <a:latin typeface="Times New Roman Regular" panose="02020503050405090304" charset="0"/>
              <a:ea typeface="思源宋体" pitchFamily="34" charset="-122"/>
              <a:cs typeface="Times New Roman Regular" panose="02020503050405090304" charset="0"/>
            </a:endParaRPr>
          </a:p>
        </p:txBody>
      </p:sp>
      <p:pic>
        <p:nvPicPr>
          <p:cNvPr id="23" name="Image 5" descr="https://kimi-img.moonshot.cn/pub/slides/slides_tmpl/image/25-06-01-00:14:34-d0tilqk75iks2gau4fkg.png"/>
          <p:cNvPicPr>
            <a:picLocks noChangeAspect="1"/>
          </p:cNvPicPr>
          <p:nvPr/>
        </p:nvPicPr>
        <p:blipFill>
          <a:blip r:embed="rId4"/>
          <a:srcRect t="171" b="171"/>
          <a:stretch>
            <a:fillRect/>
          </a:stretch>
        </p:blipFill>
        <p:spPr>
          <a:xfrm>
            <a:off x="889635" y="2179320"/>
            <a:ext cx="725805" cy="730885"/>
          </a:xfrm>
          <a:prstGeom prst="rect">
            <a:avLst/>
          </a:prstGeom>
        </p:spPr>
      </p:pic>
      <p:sp>
        <p:nvSpPr>
          <p:cNvPr id="24" name="Shape 16"/>
          <p:cNvSpPr/>
          <p:nvPr/>
        </p:nvSpPr>
        <p:spPr>
          <a:xfrm>
            <a:off x="1031875" y="2341880"/>
            <a:ext cx="441960" cy="351790"/>
          </a:xfrm>
          <a:prstGeom prst="rect">
            <a:avLst/>
          </a:prstGeom>
          <a:solidFill>
            <a:srgbClr val="000000">
              <a:alpha val="0"/>
            </a:srgbClr>
          </a:solidFill>
        </p:spPr>
      </p:sp>
      <p:sp>
        <p:nvSpPr>
          <p:cNvPr id="25" name="Text 17"/>
          <p:cNvSpPr/>
          <p:nvPr/>
        </p:nvSpPr>
        <p:spPr>
          <a:xfrm>
            <a:off x="1031875" y="2341880"/>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6" name="Image 6" descr="https://kimi-img.moonshot.cn/pub/slides/slides_tmpl/image/25-06-01-00:14:34-d0tilqk75iks2gau4fkg.png"/>
          <p:cNvPicPr>
            <a:picLocks noChangeAspect="1"/>
          </p:cNvPicPr>
          <p:nvPr/>
        </p:nvPicPr>
        <p:blipFill>
          <a:blip r:embed="rId4"/>
          <a:srcRect t="171" b="171"/>
          <a:stretch>
            <a:fillRect/>
          </a:stretch>
        </p:blipFill>
        <p:spPr>
          <a:xfrm>
            <a:off x="10687050" y="3666490"/>
            <a:ext cx="725805" cy="730885"/>
          </a:xfrm>
          <a:prstGeom prst="rect">
            <a:avLst/>
          </a:prstGeom>
        </p:spPr>
      </p:pic>
      <p:sp>
        <p:nvSpPr>
          <p:cNvPr id="27" name="Shape 18"/>
          <p:cNvSpPr/>
          <p:nvPr/>
        </p:nvSpPr>
        <p:spPr>
          <a:xfrm>
            <a:off x="10812780" y="3829050"/>
            <a:ext cx="441960" cy="351790"/>
          </a:xfrm>
          <a:prstGeom prst="rect">
            <a:avLst/>
          </a:prstGeom>
          <a:solidFill>
            <a:srgbClr val="000000">
              <a:alpha val="0"/>
            </a:srgbClr>
          </a:solidFill>
        </p:spPr>
      </p:sp>
      <p:sp>
        <p:nvSpPr>
          <p:cNvPr id="28" name="Text 19"/>
          <p:cNvSpPr/>
          <p:nvPr/>
        </p:nvSpPr>
        <p:spPr>
          <a:xfrm>
            <a:off x="10812780" y="3829050"/>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9" name="Image 7" descr="https://kimi-img.moonshot.cn/pub/slides/slides_tmpl/image/25-06-01-00:14:34-d0tilqk75iks2gau4fkg.png"/>
          <p:cNvPicPr>
            <a:picLocks noChangeAspect="1"/>
          </p:cNvPicPr>
          <p:nvPr/>
        </p:nvPicPr>
        <p:blipFill>
          <a:blip r:embed="rId4"/>
          <a:srcRect t="171" b="171"/>
          <a:stretch>
            <a:fillRect/>
          </a:stretch>
        </p:blipFill>
        <p:spPr>
          <a:xfrm>
            <a:off x="897255" y="5398770"/>
            <a:ext cx="725805" cy="730885"/>
          </a:xfrm>
          <a:prstGeom prst="rect">
            <a:avLst/>
          </a:prstGeom>
        </p:spPr>
      </p:pic>
      <p:sp>
        <p:nvSpPr>
          <p:cNvPr id="30" name="Shape 20"/>
          <p:cNvSpPr/>
          <p:nvPr/>
        </p:nvSpPr>
        <p:spPr>
          <a:xfrm>
            <a:off x="1022985" y="5561330"/>
            <a:ext cx="441960" cy="351790"/>
          </a:xfrm>
          <a:prstGeom prst="rect">
            <a:avLst/>
          </a:prstGeom>
          <a:solidFill>
            <a:srgbClr val="000000">
              <a:alpha val="0"/>
            </a:srgbClr>
          </a:solidFill>
        </p:spPr>
      </p:sp>
      <p:sp>
        <p:nvSpPr>
          <p:cNvPr id="31" name="Text 21"/>
          <p:cNvSpPr/>
          <p:nvPr/>
        </p:nvSpPr>
        <p:spPr>
          <a:xfrm>
            <a:off x="1022985" y="5561330"/>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03</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3:59-d0tilhs75iks2gau4f90.png"/>
          <p:cNvPicPr>
            <a:picLocks noChangeAspect="1"/>
          </p:cNvPicPr>
          <p:nvPr/>
        </p:nvPicPr>
        <p:blipFill>
          <a:blip r:embed="rId1"/>
          <a:srcRect t="16" b="16"/>
          <a:stretch>
            <a:fillRect/>
          </a:stretch>
        </p:blipFill>
        <p:spPr>
          <a:xfrm>
            <a:off x="0" y="3426"/>
            <a:ext cx="12191999" cy="6864626"/>
          </a:xfrm>
          <a:prstGeom prst="rect">
            <a:avLst/>
          </a:prstGeom>
        </p:spPr>
      </p:pic>
      <p:sp>
        <p:nvSpPr>
          <p:cNvPr id="3" name="Text 0"/>
          <p:cNvSpPr/>
          <p:nvPr/>
        </p:nvSpPr>
        <p:spPr>
          <a:xfrm>
            <a:off x="3063875" y="2105025"/>
            <a:ext cx="3766820" cy="984885"/>
          </a:xfrm>
          <a:prstGeom prst="rect">
            <a:avLst/>
          </a:prstGeom>
          <a:noFill/>
        </p:spPr>
        <p:txBody>
          <a:bodyPr wrap="square" lIns="0" tIns="0" rIns="0" bIns="0" rtlCol="0" anchor="t">
            <a:spAutoFit/>
          </a:bodyPr>
          <a:lstStyle/>
          <a:p>
            <a:pPr marL="0" indent="0" algn="l">
              <a:lnSpc>
                <a:spcPct val="10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Development Aid and SEZs</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4" name="Image 1" descr="https://kimi-img.moonshot.cn/pub/slides/slides_tmpl/image/25-06-01-00:13:57-d0tilhc75iks2gau4f8g.png"/>
          <p:cNvPicPr>
            <a:picLocks noChangeAspect="1"/>
          </p:cNvPicPr>
          <p:nvPr/>
        </p:nvPicPr>
        <p:blipFill>
          <a:blip r:embed="rId2"/>
          <a:srcRect t="15459" b="15459"/>
          <a:stretch>
            <a:fillRect/>
          </a:stretch>
        </p:blipFill>
        <p:spPr>
          <a:xfrm>
            <a:off x="4511040" y="3723012"/>
            <a:ext cx="3657600" cy="12700"/>
          </a:xfrm>
          <a:prstGeom prst="rect">
            <a:avLst/>
          </a:prstGeom>
        </p:spPr>
      </p:pic>
      <p:sp>
        <p:nvSpPr>
          <p:cNvPr id="6" name="Shape 1"/>
          <p:cNvSpPr/>
          <p:nvPr/>
        </p:nvSpPr>
        <p:spPr>
          <a:xfrm>
            <a:off x="779463" y="1387475"/>
            <a:ext cx="2284095" cy="2335530"/>
          </a:xfrm>
          <a:prstGeom prst="rect">
            <a:avLst/>
          </a:prstGeom>
          <a:solidFill>
            <a:srgbClr val="000000">
              <a:alpha val="0"/>
            </a:srgbClr>
          </a:solidFill>
          <a:effectLst>
            <a:outerShdw blurRad="50800" dist="26941" dir="2700000" algn="bl" rotWithShape="0">
              <a:srgbClr val="754412">
                <a:alpha val="40000"/>
              </a:srgbClr>
            </a:outerShdw>
          </a:effectLst>
        </p:spPr>
      </p:sp>
      <p:sp>
        <p:nvSpPr>
          <p:cNvPr id="7" name="Text 2"/>
          <p:cNvSpPr/>
          <p:nvPr/>
        </p:nvSpPr>
        <p:spPr>
          <a:xfrm>
            <a:off x="779463" y="1387475"/>
            <a:ext cx="2284095" cy="2335530"/>
          </a:xfrm>
          <a:prstGeom prst="rect">
            <a:avLst/>
          </a:prstGeom>
          <a:noFill/>
        </p:spPr>
        <p:txBody>
          <a:bodyPr wrap="square" lIns="0" tIns="0" rIns="0" bIns="0" rtlCol="0" anchor="t"/>
          <a:lstStyle/>
          <a:p>
            <a:pPr marL="0" indent="0" algn="ctr">
              <a:lnSpc>
                <a:spcPct val="110000"/>
              </a:lnSpc>
              <a:buNone/>
            </a:pPr>
            <a:r>
              <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rPr>
              <a:t>05</a:t>
            </a:r>
            <a:endPar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07-d0tiljs75iks2gau4fb0.png"/>
          <p:cNvPicPr>
            <a:picLocks noChangeAspect="1"/>
          </p:cNvPicPr>
          <p:nvPr/>
        </p:nvPicPr>
        <p:blipFill>
          <a:blip r:embed="rId1"/>
          <a:srcRect t="16" b="16"/>
          <a:stretch>
            <a:fillRect/>
          </a:stretch>
        </p:blipFill>
        <p:spPr>
          <a:xfrm>
            <a:off x="0" y="0"/>
            <a:ext cx="12192000" cy="6864626"/>
          </a:xfrm>
          <a:prstGeom prst="rect">
            <a:avLst/>
          </a:prstGeom>
        </p:spPr>
      </p:pic>
      <p:sp>
        <p:nvSpPr>
          <p:cNvPr id="3" name="Shape 0"/>
          <p:cNvSpPr/>
          <p:nvPr/>
        </p:nvSpPr>
        <p:spPr>
          <a:xfrm>
            <a:off x="4177030" y="1990090"/>
            <a:ext cx="7015480" cy="1828800"/>
          </a:xfrm>
          <a:prstGeom prst="rect">
            <a:avLst/>
          </a:prstGeom>
          <a:solidFill>
            <a:srgbClr val="FFFFFF">
              <a:alpha val="8235"/>
            </a:srgbClr>
          </a:solidFill>
        </p:spPr>
      </p:sp>
      <p:sp>
        <p:nvSpPr>
          <p:cNvPr id="4" name="Text 1"/>
          <p:cNvSpPr/>
          <p:nvPr/>
        </p:nvSpPr>
        <p:spPr>
          <a:xfrm>
            <a:off x="4177030" y="1990090"/>
            <a:ext cx="7015480" cy="18288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5" name="Image 1" descr="https://kimi-img.moonshot.cn/pub/slides/slides_tmpl/image/25-06-01-00:14:26-d0tilok75iks2gau4fh0.png"/>
          <p:cNvPicPr>
            <a:picLocks noChangeAspect="1"/>
          </p:cNvPicPr>
          <p:nvPr/>
        </p:nvPicPr>
        <p:blipFill>
          <a:blip r:embed="rId2"/>
          <a:srcRect l="834" t="42967" r="-834" b="25021"/>
          <a:stretch>
            <a:fillRect/>
          </a:stretch>
        </p:blipFill>
        <p:spPr>
          <a:xfrm>
            <a:off x="1007418" y="1979809"/>
            <a:ext cx="3120319" cy="1895890"/>
          </a:xfrm>
          <a:prstGeom prst="rect">
            <a:avLst/>
          </a:prstGeom>
        </p:spPr>
      </p:pic>
      <p:sp>
        <p:nvSpPr>
          <p:cNvPr id="6" name="Text 2"/>
          <p:cNvSpPr/>
          <p:nvPr/>
        </p:nvSpPr>
        <p:spPr>
          <a:xfrm>
            <a:off x="4385045" y="2564022"/>
            <a:ext cx="6678322" cy="1060450"/>
          </a:xfrm>
          <a:prstGeom prst="rect">
            <a:avLst/>
          </a:prstGeom>
          <a:noFill/>
        </p:spPr>
        <p:txBody>
          <a:bodyPr wrap="square" lIns="91440" tIns="45720" rIns="91440" bIns="45720" rtlCol="0" anchor="t">
            <a:spAutoFit/>
          </a:bodyPr>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 emphasizes local ownership, allowing African governments to decide how to use aid funds. This empowers local decision-making but can lead to questionable projects.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7" name="Shape 3"/>
          <p:cNvSpPr/>
          <p:nvPr/>
        </p:nvSpPr>
        <p:spPr>
          <a:xfrm>
            <a:off x="981075" y="4045585"/>
            <a:ext cx="6920865" cy="1909445"/>
          </a:xfrm>
          <a:prstGeom prst="rect">
            <a:avLst/>
          </a:prstGeom>
          <a:solidFill>
            <a:srgbClr val="FFFFFF">
              <a:alpha val="8235"/>
            </a:srgbClr>
          </a:solidFill>
        </p:spPr>
      </p:sp>
      <p:sp>
        <p:nvSpPr>
          <p:cNvPr id="8" name="Text 4"/>
          <p:cNvSpPr/>
          <p:nvPr/>
        </p:nvSpPr>
        <p:spPr>
          <a:xfrm>
            <a:off x="981075" y="4045585"/>
            <a:ext cx="6920865" cy="1909445"/>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9" name="Text 5"/>
          <p:cNvSpPr/>
          <p:nvPr/>
        </p:nvSpPr>
        <p:spPr>
          <a:xfrm>
            <a:off x="1083468" y="4595598"/>
            <a:ext cx="6678322" cy="1060450"/>
          </a:xfrm>
          <a:prstGeom prst="rect">
            <a:avLst/>
          </a:prstGeom>
          <a:noFill/>
        </p:spPr>
        <p:txBody>
          <a:bodyPr wrap="square" lIns="91440" tIns="45720" rIns="91440" bIns="45720" rtlCol="0" anchor="t">
            <a:spAutoFit/>
          </a:bodyPr>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Most Chinese aid is tied to Chinese contractors and goods, requiring African governments to use Chinese firms for projects. This approach supports China's economic interests.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10" name="Shape 6"/>
          <p:cNvSpPr/>
          <p:nvPr/>
        </p:nvSpPr>
        <p:spPr>
          <a:xfrm>
            <a:off x="3392170" y="3198495"/>
            <a:ext cx="684530" cy="676910"/>
          </a:xfrm>
          <a:prstGeom prst="rect">
            <a:avLst/>
          </a:prstGeom>
          <a:solidFill>
            <a:srgbClr val="000000">
              <a:alpha val="0"/>
            </a:srgbClr>
          </a:solidFill>
        </p:spPr>
      </p:sp>
      <p:sp>
        <p:nvSpPr>
          <p:cNvPr id="11" name="Text 7"/>
          <p:cNvSpPr/>
          <p:nvPr/>
        </p:nvSpPr>
        <p:spPr>
          <a:xfrm>
            <a:off x="3392170" y="3198495"/>
            <a:ext cx="684530" cy="676910"/>
          </a:xfrm>
          <a:prstGeom prst="rect">
            <a:avLst/>
          </a:prstGeom>
          <a:noFill/>
        </p:spPr>
        <p:txBody>
          <a:bodyPr wrap="square" lIns="0" tIns="0" rIns="0" bIns="0" rtlCol="0" anchor="t"/>
          <a:lstStyle/>
          <a:p>
            <a:pPr marL="0" indent="0" algn="r">
              <a:lnSpc>
                <a:spcPct val="110000"/>
              </a:lnSpc>
              <a:buNone/>
            </a:pPr>
            <a:r>
              <a:rPr lang="en-US" sz="4000" dirty="0">
                <a:solidFill>
                  <a:srgbClr val="FFFFFF"/>
                </a:solidFill>
                <a:latin typeface="Times New Roman Regular" panose="02020503050405090304" charset="0"/>
                <a:ea typeface="思源宋体" pitchFamily="34" charset="-122"/>
                <a:cs typeface="Times New Roman Regular" panose="02020503050405090304" charset="0"/>
              </a:rPr>
              <a:t>01</a:t>
            </a:r>
            <a:endParaRPr lang="en-US" sz="4000" dirty="0">
              <a:solidFill>
                <a:srgbClr val="FFFFFF"/>
              </a:solidFill>
              <a:latin typeface="Times New Roman Regular" panose="02020503050405090304" charset="0"/>
              <a:ea typeface="思源宋体" pitchFamily="34" charset="-122"/>
              <a:cs typeface="Times New Roman Regular" panose="02020503050405090304" charset="0"/>
            </a:endParaRPr>
          </a:p>
        </p:txBody>
      </p:sp>
      <p:pic>
        <p:nvPicPr>
          <p:cNvPr id="12" name="Image 2" descr="https://kimi-img.moonshot.cn/pub/slides/slides_tmpl/image/25-06-01-00:14:26-d0tilok75iks2gau4fhg.png"/>
          <p:cNvPicPr>
            <a:picLocks noChangeAspect="1"/>
          </p:cNvPicPr>
          <p:nvPr/>
        </p:nvPicPr>
        <p:blipFill>
          <a:blip r:embed="rId3"/>
          <a:srcRect l="4633" r="4633"/>
          <a:stretch>
            <a:fillRect/>
          </a:stretch>
        </p:blipFill>
        <p:spPr>
          <a:xfrm>
            <a:off x="8071813" y="4028147"/>
            <a:ext cx="3120319" cy="1926675"/>
          </a:xfrm>
          <a:prstGeom prst="rect">
            <a:avLst/>
          </a:prstGeom>
        </p:spPr>
      </p:pic>
      <p:sp>
        <p:nvSpPr>
          <p:cNvPr id="13" name="Shape 8"/>
          <p:cNvSpPr/>
          <p:nvPr/>
        </p:nvSpPr>
        <p:spPr>
          <a:xfrm>
            <a:off x="8164830" y="4024630"/>
            <a:ext cx="776605" cy="676910"/>
          </a:xfrm>
          <a:prstGeom prst="rect">
            <a:avLst/>
          </a:prstGeom>
          <a:solidFill>
            <a:srgbClr val="000000">
              <a:alpha val="0"/>
            </a:srgbClr>
          </a:solidFill>
        </p:spPr>
      </p:sp>
      <p:sp>
        <p:nvSpPr>
          <p:cNvPr id="14" name="Text 9"/>
          <p:cNvSpPr/>
          <p:nvPr/>
        </p:nvSpPr>
        <p:spPr>
          <a:xfrm>
            <a:off x="8164830" y="4024630"/>
            <a:ext cx="776605" cy="676910"/>
          </a:xfrm>
          <a:prstGeom prst="rect">
            <a:avLst/>
          </a:prstGeom>
          <a:noFill/>
        </p:spPr>
        <p:txBody>
          <a:bodyPr wrap="square" lIns="0" tIns="0" rIns="0" bIns="0" rtlCol="0" anchor="t"/>
          <a:lstStyle/>
          <a:p>
            <a:pPr marL="0" indent="0" algn="l">
              <a:lnSpc>
                <a:spcPct val="110000"/>
              </a:lnSpc>
              <a:buNone/>
            </a:pPr>
            <a:r>
              <a:rPr lang="en-US" sz="4000" dirty="0">
                <a:solidFill>
                  <a:srgbClr val="FFFFFF"/>
                </a:solidFill>
                <a:latin typeface="Times New Roman Regular" panose="02020503050405090304" charset="0"/>
                <a:ea typeface="思源宋体" pitchFamily="34" charset="-122"/>
                <a:cs typeface="Times New Roman Regular" panose="02020503050405090304" charset="0"/>
              </a:rPr>
              <a:t>02</a:t>
            </a:r>
            <a:endParaRPr lang="en-US" sz="4000" dirty="0">
              <a:solidFill>
                <a:srgbClr val="FFFFFF"/>
              </a:solidFill>
              <a:latin typeface="Times New Roman Regular" panose="02020503050405090304" charset="0"/>
              <a:ea typeface="思源宋体" pitchFamily="34" charset="-122"/>
              <a:cs typeface="Times New Roman Regular" panose="02020503050405090304" charset="0"/>
            </a:endParaRPr>
          </a:p>
        </p:txBody>
      </p:sp>
      <p:sp>
        <p:nvSpPr>
          <p:cNvPr id="15" name="Text 10"/>
          <p:cNvSpPr/>
          <p:nvPr/>
        </p:nvSpPr>
        <p:spPr>
          <a:xfrm>
            <a:off x="542290" y="998220"/>
            <a:ext cx="9756775" cy="833120"/>
          </a:xfrm>
          <a:prstGeom prst="rect">
            <a:avLst/>
          </a:prstGeom>
          <a:noFill/>
        </p:spPr>
        <p:txBody>
          <a:bodyPr wrap="square" lIns="91440" tIns="4572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Redefining Aid: Tied, Local, and Strategic</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16" name="Text 11"/>
          <p:cNvSpPr/>
          <p:nvPr/>
        </p:nvSpPr>
        <p:spPr>
          <a:xfrm>
            <a:off x="4774349" y="2243043"/>
            <a:ext cx="4790148"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Local Ownership</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17" name="Text 12"/>
          <p:cNvSpPr/>
          <p:nvPr/>
        </p:nvSpPr>
        <p:spPr>
          <a:xfrm>
            <a:off x="1500289" y="4296633"/>
            <a:ext cx="4790148"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Tied Aid</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8" name="Image 3" descr="https://kimi-img.moonshot.cn/pub/slides/slides_tmpl/image/25-06-01-00:14:03-d0tilis75iks2gau4f9g.png"/>
          <p:cNvPicPr>
            <a:picLocks noChangeAspect="1"/>
          </p:cNvPicPr>
          <p:nvPr/>
        </p:nvPicPr>
        <p:blipFill>
          <a:blip r:embed="rId4"/>
          <a:stretch>
            <a:fillRect/>
          </a:stretch>
        </p:blipFill>
        <p:spPr>
          <a:xfrm>
            <a:off x="702945" y="614045"/>
            <a:ext cx="993775" cy="384175"/>
          </a:xfrm>
          <a:prstGeom prst="rect">
            <a:avLst/>
          </a:prstGeom>
        </p:spPr>
      </p:pic>
      <p:sp>
        <p:nvSpPr>
          <p:cNvPr id="19" name="Shape 13"/>
          <p:cNvSpPr/>
          <p:nvPr/>
        </p:nvSpPr>
        <p:spPr>
          <a:xfrm flipH="1">
            <a:off x="11487150" y="716915"/>
            <a:ext cx="78105" cy="76880"/>
          </a:xfrm>
          <a:prstGeom prst="ellipse">
            <a:avLst/>
          </a:prstGeom>
          <a:solidFill>
            <a:srgbClr val="86422F"/>
          </a:solidFill>
        </p:spPr>
      </p:sp>
      <p:sp>
        <p:nvSpPr>
          <p:cNvPr id="20" name="Text 14"/>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1" name="Shape 15"/>
          <p:cNvSpPr/>
          <p:nvPr/>
        </p:nvSpPr>
        <p:spPr>
          <a:xfrm flipH="1">
            <a:off x="11358880" y="716915"/>
            <a:ext cx="78105" cy="76880"/>
          </a:xfrm>
          <a:prstGeom prst="ellipse">
            <a:avLst/>
          </a:prstGeom>
          <a:solidFill>
            <a:srgbClr val="86422F"/>
          </a:solidFill>
        </p:spPr>
      </p:sp>
      <p:sp>
        <p:nvSpPr>
          <p:cNvPr id="22" name="Text 16"/>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3" name="Shape 17"/>
          <p:cNvSpPr/>
          <p:nvPr/>
        </p:nvSpPr>
        <p:spPr>
          <a:xfrm flipH="1">
            <a:off x="11227435" y="716915"/>
            <a:ext cx="78105" cy="76880"/>
          </a:xfrm>
          <a:prstGeom prst="ellipse">
            <a:avLst/>
          </a:prstGeom>
          <a:solidFill>
            <a:srgbClr val="86422F"/>
          </a:solidFill>
        </p:spPr>
      </p:sp>
      <p:sp>
        <p:nvSpPr>
          <p:cNvPr id="24" name="Text 18"/>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5" name="Shape 19"/>
          <p:cNvSpPr/>
          <p:nvPr/>
        </p:nvSpPr>
        <p:spPr>
          <a:xfrm flipH="1">
            <a:off x="11096625" y="716915"/>
            <a:ext cx="78105" cy="76880"/>
          </a:xfrm>
          <a:prstGeom prst="ellipse">
            <a:avLst/>
          </a:prstGeom>
          <a:solidFill>
            <a:srgbClr val="86422F"/>
          </a:solidFill>
        </p:spPr>
      </p:sp>
      <p:sp>
        <p:nvSpPr>
          <p:cNvPr id="26" name="Text 20"/>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27" name="Image 4" descr="https://kimi-img.moonshot.cn/pub/slides/slides_tmpl/image/25-06-01-00:13:56-d0tilh475iks2gau4f5g.png"/>
          <p:cNvPicPr>
            <a:picLocks noChangeAspect="1"/>
          </p:cNvPicPr>
          <p:nvPr/>
        </p:nvPicPr>
        <p:blipFill>
          <a:blip r:embed="rId5"/>
          <a:srcRect t="171" b="171"/>
          <a:stretch>
            <a:fillRect/>
          </a:stretch>
        </p:blipFill>
        <p:spPr>
          <a:xfrm>
            <a:off x="4490085" y="2286000"/>
            <a:ext cx="227330" cy="229870"/>
          </a:xfrm>
          <a:prstGeom prst="rect">
            <a:avLst/>
          </a:prstGeom>
        </p:spPr>
      </p:pic>
      <p:pic>
        <p:nvPicPr>
          <p:cNvPr id="28" name="Image 5" descr="https://kimi-img.moonshot.cn/pub/slides/slides_tmpl/image/25-06-01-00:13:56-d0tilh475iks2gau4f5g.png"/>
          <p:cNvPicPr>
            <a:picLocks noChangeAspect="1"/>
          </p:cNvPicPr>
          <p:nvPr/>
        </p:nvPicPr>
        <p:blipFill>
          <a:blip r:embed="rId5"/>
          <a:srcRect t="171" b="171"/>
          <a:stretch>
            <a:fillRect/>
          </a:stretch>
        </p:blipFill>
        <p:spPr>
          <a:xfrm>
            <a:off x="1177925" y="4331335"/>
            <a:ext cx="227330" cy="2298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07-d0tiljs75iks2gau4fb0.png"/>
          <p:cNvPicPr>
            <a:picLocks noChangeAspect="1"/>
          </p:cNvPicPr>
          <p:nvPr/>
        </p:nvPicPr>
        <p:blipFill>
          <a:blip r:embed="rId1"/>
          <a:srcRect t="16" b="16"/>
          <a:stretch>
            <a:fillRect/>
          </a:stretch>
        </p:blipFill>
        <p:spPr>
          <a:xfrm>
            <a:off x="-3178" y="-1"/>
            <a:ext cx="12195178" cy="6866415"/>
          </a:xfrm>
          <a:prstGeom prst="rect">
            <a:avLst/>
          </a:prstGeom>
        </p:spPr>
      </p:pic>
      <p:pic>
        <p:nvPicPr>
          <p:cNvPr id="3" name="Image 1" descr="https://kimi-img.moonshot.cn/pub/slides/slides_tmpl/image/25-06-01-00:14:27-d0tilos75iks2gau4fi0.png"/>
          <p:cNvPicPr>
            <a:picLocks noChangeAspect="1"/>
          </p:cNvPicPr>
          <p:nvPr/>
        </p:nvPicPr>
        <p:blipFill>
          <a:blip r:embed="rId2">
            <a:alphaModFix amt="47000"/>
          </a:blip>
          <a:srcRect/>
          <a:stretch>
            <a:fillRect/>
          </a:stretch>
        </p:blipFill>
        <p:spPr>
          <a:xfrm rot="5400000">
            <a:off x="280035" y="2156460"/>
            <a:ext cx="4153535" cy="3482975"/>
          </a:xfrm>
          <a:prstGeom prst="rect">
            <a:avLst/>
          </a:prstGeom>
        </p:spPr>
      </p:pic>
      <p:sp>
        <p:nvSpPr>
          <p:cNvPr id="4" name="Text 0"/>
          <p:cNvSpPr/>
          <p:nvPr/>
        </p:nvSpPr>
        <p:spPr>
          <a:xfrm>
            <a:off x="1043940" y="2599055"/>
            <a:ext cx="2459355" cy="553720"/>
          </a:xfrm>
          <a:prstGeom prst="rect">
            <a:avLst/>
          </a:prstGeom>
          <a:noFill/>
        </p:spPr>
        <p:txBody>
          <a:bodyPr wrap="square" lIns="0" tIns="0" rIns="0" bIns="0" rtlCol="0" anchor="t">
            <a:spAutoFit/>
          </a:bodyPr>
          <a:lstStyle/>
          <a:p>
            <a:pPr marL="0" indent="0" algn="ctr">
              <a:lnSpc>
                <a:spcPct val="100000"/>
              </a:lnSpc>
              <a:buNone/>
            </a:pPr>
            <a:r>
              <a:rPr lang="en-US" sz="1800" b="1" dirty="0">
                <a:solidFill>
                  <a:srgbClr val="98462D"/>
                </a:solidFill>
                <a:latin typeface="Times New Roman Bold" panose="02020503050405090304" charset="0"/>
                <a:ea typeface="思源宋体" pitchFamily="34" charset="-122"/>
                <a:cs typeface="Times New Roman Bold" panose="02020503050405090304" charset="0"/>
              </a:rPr>
              <a:t>SEZs as Development Tools</a:t>
            </a:r>
            <a:endParaRPr lang="en-US" sz="18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5" name="Shape 1"/>
          <p:cNvSpPr/>
          <p:nvPr/>
        </p:nvSpPr>
        <p:spPr>
          <a:xfrm>
            <a:off x="1552137" y="1913378"/>
            <a:ext cx="1473726" cy="525850"/>
          </a:xfrm>
          <a:prstGeom prst="rect">
            <a:avLst/>
          </a:prstGeom>
          <a:solidFill>
            <a:srgbClr val="000000">
              <a:alpha val="0"/>
            </a:srgbClr>
          </a:solidFill>
        </p:spPr>
      </p:sp>
      <p:sp>
        <p:nvSpPr>
          <p:cNvPr id="6" name="Text 2"/>
          <p:cNvSpPr/>
          <p:nvPr/>
        </p:nvSpPr>
        <p:spPr>
          <a:xfrm>
            <a:off x="1552137" y="1913378"/>
            <a:ext cx="1473726" cy="52585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MiSans" pitchFamily="34" charset="-122"/>
                <a:cs typeface="Times New Roman Bold" panose="02020503050405090304" charset="0"/>
              </a:rPr>
              <a:t>01</a:t>
            </a:r>
            <a:endParaRPr lang="en-US" sz="3200" b="1" dirty="0">
              <a:solidFill>
                <a:srgbClr val="86422F"/>
              </a:solidFill>
              <a:latin typeface="Times New Roman Bold" panose="02020503050405090304" charset="0"/>
              <a:ea typeface="MiSans" pitchFamily="34" charset="-122"/>
              <a:cs typeface="Times New Roman Bold" panose="02020503050405090304" charset="0"/>
            </a:endParaRPr>
          </a:p>
        </p:txBody>
      </p:sp>
      <p:sp>
        <p:nvSpPr>
          <p:cNvPr id="7" name="Text 3"/>
          <p:cNvSpPr/>
          <p:nvPr/>
        </p:nvSpPr>
        <p:spPr>
          <a:xfrm>
            <a:off x="839470" y="3223895"/>
            <a:ext cx="3057525" cy="2276475"/>
          </a:xfrm>
          <a:prstGeom prst="rect">
            <a:avLst/>
          </a:prstGeom>
          <a:noFill/>
        </p:spPr>
        <p:txBody>
          <a:bodyPr wrap="square" lIns="91440" tIns="45720" rIns="91440" bIns="45720" rtlCol="0" anchor="t"/>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 has established Special Economic Zones (SEZs) in Africa to transfer its development experience. These zones aim to attract investment and create jobs.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8" name="Text 4"/>
          <p:cNvSpPr/>
          <p:nvPr/>
        </p:nvSpPr>
        <p:spPr>
          <a:xfrm>
            <a:off x="934263" y="2633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9" name="Shape 5"/>
          <p:cNvSpPr/>
          <p:nvPr/>
        </p:nvSpPr>
        <p:spPr>
          <a:xfrm>
            <a:off x="542215" y="782176"/>
            <a:ext cx="8152877" cy="833184"/>
          </a:xfrm>
          <a:prstGeom prst="rect">
            <a:avLst/>
          </a:prstGeom>
          <a:solidFill>
            <a:srgbClr val="000000">
              <a:alpha val="0"/>
            </a:srgbClr>
          </a:solidFill>
        </p:spPr>
      </p:sp>
      <p:sp>
        <p:nvSpPr>
          <p:cNvPr id="10" name="Text 6"/>
          <p:cNvSpPr/>
          <p:nvPr/>
        </p:nvSpPr>
        <p:spPr>
          <a:xfrm>
            <a:off x="542290" y="782320"/>
            <a:ext cx="10631805" cy="833120"/>
          </a:xfrm>
          <a:prstGeom prst="rect">
            <a:avLst/>
          </a:prstGeom>
          <a:noFill/>
        </p:spPr>
        <p:txBody>
          <a:bodyPr wrap="square" lIns="45720" tIns="9144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Special Economic Zones: Exporting the China Model</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1" name="Image 2" descr="https://kimi-img.moonshot.cn/pub/slides/slides_tmpl/image/25-06-01-00:14:03-d0tilis75iks2gau4f9g.png"/>
          <p:cNvPicPr>
            <a:picLocks noChangeAspect="1"/>
          </p:cNvPicPr>
          <p:nvPr/>
        </p:nvPicPr>
        <p:blipFill>
          <a:blip r:embed="rId3"/>
          <a:stretch>
            <a:fillRect/>
          </a:stretch>
        </p:blipFill>
        <p:spPr>
          <a:xfrm>
            <a:off x="702945" y="398145"/>
            <a:ext cx="993775" cy="384175"/>
          </a:xfrm>
          <a:prstGeom prst="rect">
            <a:avLst/>
          </a:prstGeom>
        </p:spPr>
      </p:pic>
      <p:sp>
        <p:nvSpPr>
          <p:cNvPr id="12" name="Shape 7"/>
          <p:cNvSpPr/>
          <p:nvPr/>
        </p:nvSpPr>
        <p:spPr>
          <a:xfrm flipH="1">
            <a:off x="11487150" y="501015"/>
            <a:ext cx="78105" cy="76880"/>
          </a:xfrm>
          <a:prstGeom prst="ellipse">
            <a:avLst/>
          </a:prstGeom>
          <a:solidFill>
            <a:srgbClr val="86422F"/>
          </a:solidFill>
        </p:spPr>
      </p:sp>
      <p:sp>
        <p:nvSpPr>
          <p:cNvPr id="13" name="Text 8"/>
          <p:cNvSpPr/>
          <p:nvPr/>
        </p:nvSpPr>
        <p:spPr>
          <a:xfrm>
            <a:off x="11487150"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4" name="Shape 9"/>
          <p:cNvSpPr/>
          <p:nvPr/>
        </p:nvSpPr>
        <p:spPr>
          <a:xfrm flipH="1">
            <a:off x="11358880" y="501015"/>
            <a:ext cx="78105" cy="76880"/>
          </a:xfrm>
          <a:prstGeom prst="ellipse">
            <a:avLst/>
          </a:prstGeom>
          <a:solidFill>
            <a:srgbClr val="86422F"/>
          </a:solidFill>
        </p:spPr>
      </p:sp>
      <p:sp>
        <p:nvSpPr>
          <p:cNvPr id="15" name="Text 10"/>
          <p:cNvSpPr/>
          <p:nvPr/>
        </p:nvSpPr>
        <p:spPr>
          <a:xfrm>
            <a:off x="11358880"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6" name="Shape 11"/>
          <p:cNvSpPr/>
          <p:nvPr/>
        </p:nvSpPr>
        <p:spPr>
          <a:xfrm flipH="1">
            <a:off x="11227435" y="501015"/>
            <a:ext cx="78105" cy="76880"/>
          </a:xfrm>
          <a:prstGeom prst="ellipse">
            <a:avLst/>
          </a:prstGeom>
          <a:solidFill>
            <a:srgbClr val="86422F"/>
          </a:solidFill>
        </p:spPr>
      </p:sp>
      <p:sp>
        <p:nvSpPr>
          <p:cNvPr id="17" name="Text 12"/>
          <p:cNvSpPr/>
          <p:nvPr/>
        </p:nvSpPr>
        <p:spPr>
          <a:xfrm>
            <a:off x="11227435"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8" name="Shape 13"/>
          <p:cNvSpPr/>
          <p:nvPr/>
        </p:nvSpPr>
        <p:spPr>
          <a:xfrm flipH="1">
            <a:off x="11096625" y="501015"/>
            <a:ext cx="78105" cy="76880"/>
          </a:xfrm>
          <a:prstGeom prst="ellipse">
            <a:avLst/>
          </a:prstGeom>
          <a:solidFill>
            <a:srgbClr val="86422F"/>
          </a:solidFill>
        </p:spPr>
      </p:sp>
      <p:sp>
        <p:nvSpPr>
          <p:cNvPr id="19" name="Text 14"/>
          <p:cNvSpPr/>
          <p:nvPr/>
        </p:nvSpPr>
        <p:spPr>
          <a:xfrm>
            <a:off x="11096625"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20" name="Image 3" descr="https://kimi-img.moonshot.cn/pub/slides/slides_tmpl/image/25-06-01-00:14:27-d0tilos75iks2gau4fi0.png"/>
          <p:cNvPicPr>
            <a:picLocks noChangeAspect="1"/>
          </p:cNvPicPr>
          <p:nvPr/>
        </p:nvPicPr>
        <p:blipFill>
          <a:blip r:embed="rId2">
            <a:alphaModFix amt="47000"/>
          </a:blip>
          <a:srcRect/>
          <a:stretch>
            <a:fillRect/>
          </a:stretch>
        </p:blipFill>
        <p:spPr>
          <a:xfrm rot="5400000">
            <a:off x="4017645" y="2156460"/>
            <a:ext cx="4153535" cy="3482975"/>
          </a:xfrm>
          <a:prstGeom prst="rect">
            <a:avLst/>
          </a:prstGeom>
        </p:spPr>
      </p:pic>
      <p:sp>
        <p:nvSpPr>
          <p:cNvPr id="21" name="Text 15"/>
          <p:cNvSpPr/>
          <p:nvPr/>
        </p:nvSpPr>
        <p:spPr>
          <a:xfrm>
            <a:off x="4781550" y="2599055"/>
            <a:ext cx="2459355" cy="276860"/>
          </a:xfrm>
          <a:prstGeom prst="rect">
            <a:avLst/>
          </a:prstGeom>
          <a:noFill/>
        </p:spPr>
        <p:txBody>
          <a:bodyPr wrap="square" lIns="0" tIns="0" rIns="0" bIns="0" rtlCol="0" anchor="t">
            <a:spAutoFit/>
          </a:bodyPr>
          <a:lstStyle/>
          <a:p>
            <a:pPr marL="0" indent="0" algn="ctr">
              <a:lnSpc>
                <a:spcPct val="100000"/>
              </a:lnSpc>
              <a:buNone/>
            </a:pPr>
            <a:r>
              <a:rPr lang="en-US" sz="1800" b="1" dirty="0">
                <a:solidFill>
                  <a:srgbClr val="98462D"/>
                </a:solidFill>
                <a:latin typeface="Times New Roman Bold" panose="02020503050405090304" charset="0"/>
                <a:ea typeface="思源宋体" pitchFamily="34" charset="-122"/>
                <a:cs typeface="Times New Roman Bold" panose="02020503050405090304" charset="0"/>
              </a:rPr>
              <a:t>Mixed Results</a:t>
            </a:r>
            <a:endParaRPr lang="en-US" sz="18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22" name="Shape 16"/>
          <p:cNvSpPr/>
          <p:nvPr/>
        </p:nvSpPr>
        <p:spPr>
          <a:xfrm>
            <a:off x="5289747" y="1913378"/>
            <a:ext cx="1473726" cy="541020"/>
          </a:xfrm>
          <a:prstGeom prst="rect">
            <a:avLst/>
          </a:prstGeom>
          <a:solidFill>
            <a:srgbClr val="000000">
              <a:alpha val="0"/>
            </a:srgbClr>
          </a:solidFill>
        </p:spPr>
      </p:sp>
      <p:sp>
        <p:nvSpPr>
          <p:cNvPr id="23" name="Text 17"/>
          <p:cNvSpPr/>
          <p:nvPr/>
        </p:nvSpPr>
        <p:spPr>
          <a:xfrm>
            <a:off x="5289747" y="1913378"/>
            <a:ext cx="1473726"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MiSans" pitchFamily="34" charset="-122"/>
                <a:cs typeface="Times New Roman Bold" panose="02020503050405090304" charset="0"/>
              </a:rPr>
              <a:t>02</a:t>
            </a:r>
            <a:endParaRPr lang="en-US" sz="3200" b="1" dirty="0">
              <a:solidFill>
                <a:srgbClr val="86422F"/>
              </a:solidFill>
              <a:latin typeface="Times New Roman Bold" panose="02020503050405090304" charset="0"/>
              <a:ea typeface="MiSans" pitchFamily="34" charset="-122"/>
              <a:cs typeface="Times New Roman Bold" panose="02020503050405090304" charset="0"/>
            </a:endParaRPr>
          </a:p>
        </p:txBody>
      </p:sp>
      <p:sp>
        <p:nvSpPr>
          <p:cNvPr id="24" name="Text 18"/>
          <p:cNvSpPr/>
          <p:nvPr/>
        </p:nvSpPr>
        <p:spPr>
          <a:xfrm>
            <a:off x="4577080" y="3223895"/>
            <a:ext cx="3057525" cy="2276475"/>
          </a:xfrm>
          <a:prstGeom prst="rect">
            <a:avLst/>
          </a:prstGeom>
          <a:noFill/>
        </p:spPr>
        <p:txBody>
          <a:bodyPr wrap="square" lIns="91440" tIns="45720" rIns="91440" bIns="45720" rtlCol="0" anchor="t"/>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Early results are mixed, with challenges such as poor infrastructure and local skepticism. However, some zones have shown promise in creating employment opportunities.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pic>
        <p:nvPicPr>
          <p:cNvPr id="25" name="Image 4" descr="https://kimi-img.moonshot.cn/pub/slides/slides_tmpl/image/25-06-01-00:14:27-d0tilos75iks2gau4fi0.png"/>
          <p:cNvPicPr>
            <a:picLocks noChangeAspect="1"/>
          </p:cNvPicPr>
          <p:nvPr/>
        </p:nvPicPr>
        <p:blipFill>
          <a:blip r:embed="rId2">
            <a:alphaModFix amt="47000"/>
          </a:blip>
          <a:srcRect/>
          <a:stretch>
            <a:fillRect/>
          </a:stretch>
        </p:blipFill>
        <p:spPr>
          <a:xfrm rot="5400000">
            <a:off x="7804150" y="2156460"/>
            <a:ext cx="4153535" cy="3482975"/>
          </a:xfrm>
          <a:prstGeom prst="rect">
            <a:avLst/>
          </a:prstGeom>
        </p:spPr>
      </p:pic>
      <p:sp>
        <p:nvSpPr>
          <p:cNvPr id="26" name="Text 19"/>
          <p:cNvSpPr/>
          <p:nvPr/>
        </p:nvSpPr>
        <p:spPr>
          <a:xfrm>
            <a:off x="8568055" y="2599055"/>
            <a:ext cx="2459355" cy="276860"/>
          </a:xfrm>
          <a:prstGeom prst="rect">
            <a:avLst/>
          </a:prstGeom>
          <a:noFill/>
        </p:spPr>
        <p:txBody>
          <a:bodyPr wrap="square" lIns="0" tIns="0" rIns="0" bIns="0" rtlCol="0" anchor="t">
            <a:spAutoFit/>
          </a:bodyPr>
          <a:lstStyle/>
          <a:p>
            <a:pPr marL="0" indent="0" algn="ctr">
              <a:lnSpc>
                <a:spcPct val="100000"/>
              </a:lnSpc>
              <a:buNone/>
            </a:pPr>
            <a:r>
              <a:rPr lang="en-US" sz="1800" b="1" dirty="0">
                <a:solidFill>
                  <a:srgbClr val="98462D"/>
                </a:solidFill>
                <a:latin typeface="Times New Roman Bold" panose="02020503050405090304" charset="0"/>
                <a:ea typeface="思源宋体" pitchFamily="34" charset="-122"/>
                <a:cs typeface="Times New Roman Bold" panose="02020503050405090304" charset="0"/>
              </a:rPr>
              <a:t>Future Potential</a:t>
            </a:r>
            <a:endParaRPr lang="en-US" sz="18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27" name="Shape 20"/>
          <p:cNvSpPr/>
          <p:nvPr/>
        </p:nvSpPr>
        <p:spPr>
          <a:xfrm>
            <a:off x="9076252" y="1913378"/>
            <a:ext cx="1473726" cy="541020"/>
          </a:xfrm>
          <a:prstGeom prst="rect">
            <a:avLst/>
          </a:prstGeom>
          <a:solidFill>
            <a:srgbClr val="000000">
              <a:alpha val="0"/>
            </a:srgbClr>
          </a:solidFill>
        </p:spPr>
      </p:sp>
      <p:sp>
        <p:nvSpPr>
          <p:cNvPr id="28" name="Text 21"/>
          <p:cNvSpPr/>
          <p:nvPr/>
        </p:nvSpPr>
        <p:spPr>
          <a:xfrm>
            <a:off x="9076252" y="1913378"/>
            <a:ext cx="1473726"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MiSans" pitchFamily="34" charset="-122"/>
                <a:cs typeface="Times New Roman Bold" panose="02020503050405090304" charset="0"/>
              </a:rPr>
              <a:t>03</a:t>
            </a:r>
            <a:endParaRPr lang="en-US" sz="3200" b="1" dirty="0">
              <a:solidFill>
                <a:srgbClr val="86422F"/>
              </a:solidFill>
              <a:latin typeface="Times New Roman Bold" panose="02020503050405090304" charset="0"/>
              <a:ea typeface="MiSans" pitchFamily="34" charset="-122"/>
              <a:cs typeface="Times New Roman Bold" panose="02020503050405090304" charset="0"/>
            </a:endParaRPr>
          </a:p>
        </p:txBody>
      </p:sp>
      <p:sp>
        <p:nvSpPr>
          <p:cNvPr id="29" name="Text 22"/>
          <p:cNvSpPr/>
          <p:nvPr/>
        </p:nvSpPr>
        <p:spPr>
          <a:xfrm>
            <a:off x="8363585" y="3223895"/>
            <a:ext cx="3057525" cy="2276475"/>
          </a:xfrm>
          <a:prstGeom prst="rect">
            <a:avLst/>
          </a:prstGeom>
          <a:noFill/>
        </p:spPr>
        <p:txBody>
          <a:bodyPr wrap="square" lIns="91440" tIns="45720" rIns="91440" bIns="45720" rtlCol="0" anchor="t"/>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SEZs have the potential to drive industrialization in Africa if challenges are addressed. They offer a model for sustainable economic growth.</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3:52-d0tilg475iks2gau4f50.png"/>
          <p:cNvPicPr>
            <a:picLocks noChangeAspect="1"/>
          </p:cNvPicPr>
          <p:nvPr/>
        </p:nvPicPr>
        <p:blipFill>
          <a:blip r:embed="rId1"/>
          <a:srcRect t="18" b="18"/>
          <a:stretch>
            <a:fillRect/>
          </a:stretch>
        </p:blipFill>
        <p:spPr>
          <a:xfrm>
            <a:off x="-11363" y="-11130"/>
            <a:ext cx="12203363" cy="6871023"/>
          </a:xfrm>
          <a:prstGeom prst="rect">
            <a:avLst/>
          </a:prstGeom>
        </p:spPr>
      </p:pic>
      <p:pic>
        <p:nvPicPr>
          <p:cNvPr id="3" name="Image 1" descr="https://kimi-img.moonshot.cn/pub/slides/slides_tmpl/image/25-06-01-00:13:57-d0tilhc75iks2gau4f7g.png"/>
          <p:cNvPicPr>
            <a:picLocks noChangeAspect="1"/>
          </p:cNvPicPr>
          <p:nvPr/>
        </p:nvPicPr>
        <p:blipFill>
          <a:blip r:embed="rId2"/>
          <a:stretch>
            <a:fillRect/>
          </a:stretch>
        </p:blipFill>
        <p:spPr>
          <a:xfrm>
            <a:off x="962025" y="1783715"/>
            <a:ext cx="10197465" cy="2717800"/>
          </a:xfrm>
          <a:prstGeom prst="rect">
            <a:avLst/>
          </a:prstGeom>
        </p:spPr>
      </p:pic>
      <p:sp>
        <p:nvSpPr>
          <p:cNvPr id="4" name="Shape 0"/>
          <p:cNvSpPr/>
          <p:nvPr/>
        </p:nvSpPr>
        <p:spPr>
          <a:xfrm>
            <a:off x="1587303" y="2070015"/>
            <a:ext cx="541714" cy="473710"/>
          </a:xfrm>
          <a:prstGeom prst="rect">
            <a:avLst/>
          </a:prstGeom>
          <a:solidFill>
            <a:srgbClr val="000000">
              <a:alpha val="0"/>
            </a:srgbClr>
          </a:solidFill>
        </p:spPr>
      </p:sp>
      <p:sp>
        <p:nvSpPr>
          <p:cNvPr id="5" name="Text 1"/>
          <p:cNvSpPr/>
          <p:nvPr/>
        </p:nvSpPr>
        <p:spPr>
          <a:xfrm>
            <a:off x="1587303" y="2070015"/>
            <a:ext cx="541714" cy="473710"/>
          </a:xfrm>
          <a:prstGeom prst="rect">
            <a:avLst/>
          </a:prstGeom>
          <a:noFill/>
        </p:spPr>
        <p:txBody>
          <a:bodyPr wrap="square" lIns="0" tIns="0" rIns="0" bIns="0" rtlCol="0" anchor="t"/>
          <a:lstStyle/>
          <a:p>
            <a:pPr marL="0" indent="0" algn="l">
              <a:lnSpc>
                <a:spcPct val="110000"/>
              </a:lnSpc>
              <a:buNone/>
            </a:pPr>
            <a:r>
              <a:rPr lang="en-US" sz="2800" b="1" dirty="0">
                <a:solidFill>
                  <a:srgbClr val="86422F"/>
                </a:solidFill>
                <a:latin typeface="Times New Roman Regular" panose="02020503050405090304" charset="0"/>
                <a:ea typeface="思源宋体" pitchFamily="34" charset="-122"/>
                <a:cs typeface="Times New Roman Regular" panose="02020503050405090304" charset="0"/>
              </a:rPr>
              <a:t>01</a:t>
            </a:r>
            <a:endParaRPr lang="en-US" sz="28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6" name="Text 2"/>
          <p:cNvSpPr/>
          <p:nvPr/>
        </p:nvSpPr>
        <p:spPr>
          <a:xfrm>
            <a:off x="1587302" y="2570771"/>
            <a:ext cx="3035114" cy="245745"/>
          </a:xfrm>
          <a:prstGeom prst="rect">
            <a:avLst/>
          </a:prstGeom>
          <a:noFill/>
        </p:spPr>
        <p:txBody>
          <a:bodyPr wrap="square" lIns="0" tIns="0" rIns="0" bIns="0" rtlCol="0" anchor="t">
            <a:spAutoFit/>
          </a:bodyPr>
          <a:lstStyle/>
          <a:p>
            <a:pPr marL="0" indent="0" algn="l">
              <a:lnSpc>
                <a:spcPct val="100000"/>
              </a:lnSpc>
              <a:buNone/>
            </a:pPr>
            <a:r>
              <a:rPr lang="en-US" sz="1600" b="1" dirty="0">
                <a:solidFill>
                  <a:srgbClr val="86422F"/>
                </a:solidFill>
                <a:latin typeface="Times New Roman Regular" panose="02020503050405090304" charset="0"/>
                <a:ea typeface="思源宋体" pitchFamily="34" charset="-122"/>
                <a:cs typeface="Times New Roman Regular" panose="02020503050405090304" charset="0"/>
              </a:rPr>
              <a:t>Historical Foundations</a:t>
            </a:r>
            <a:endParaRPr lang="en-US" sz="16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7" name="Shape 3"/>
          <p:cNvSpPr/>
          <p:nvPr/>
        </p:nvSpPr>
        <p:spPr>
          <a:xfrm>
            <a:off x="4959705" y="2070015"/>
            <a:ext cx="541714" cy="460126"/>
          </a:xfrm>
          <a:prstGeom prst="rect">
            <a:avLst/>
          </a:prstGeom>
          <a:solidFill>
            <a:srgbClr val="000000">
              <a:alpha val="0"/>
            </a:srgbClr>
          </a:solidFill>
        </p:spPr>
      </p:sp>
      <p:sp>
        <p:nvSpPr>
          <p:cNvPr id="8" name="Text 4"/>
          <p:cNvSpPr/>
          <p:nvPr/>
        </p:nvSpPr>
        <p:spPr>
          <a:xfrm>
            <a:off x="4959705" y="2070015"/>
            <a:ext cx="541714" cy="460126"/>
          </a:xfrm>
          <a:prstGeom prst="rect">
            <a:avLst/>
          </a:prstGeom>
          <a:noFill/>
        </p:spPr>
        <p:txBody>
          <a:bodyPr wrap="square" lIns="0" tIns="0" rIns="0" bIns="0" rtlCol="0" anchor="t"/>
          <a:lstStyle/>
          <a:p>
            <a:pPr marL="0" indent="0" algn="l">
              <a:lnSpc>
                <a:spcPct val="110000"/>
              </a:lnSpc>
              <a:buNone/>
            </a:pPr>
            <a:r>
              <a:rPr lang="en-US" sz="2800" b="1" dirty="0">
                <a:solidFill>
                  <a:srgbClr val="86422F"/>
                </a:solidFill>
                <a:latin typeface="Times New Roman Regular" panose="02020503050405090304" charset="0"/>
                <a:ea typeface="思源宋体" pitchFamily="34" charset="-122"/>
                <a:cs typeface="Times New Roman Regular" panose="02020503050405090304" charset="0"/>
              </a:rPr>
              <a:t>02</a:t>
            </a:r>
            <a:endParaRPr lang="en-US" sz="28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9" name="Text 5"/>
          <p:cNvSpPr/>
          <p:nvPr/>
        </p:nvSpPr>
        <p:spPr>
          <a:xfrm>
            <a:off x="4959704" y="2570771"/>
            <a:ext cx="3035114" cy="245745"/>
          </a:xfrm>
          <a:prstGeom prst="rect">
            <a:avLst/>
          </a:prstGeom>
          <a:noFill/>
        </p:spPr>
        <p:txBody>
          <a:bodyPr wrap="square" lIns="0" tIns="0" rIns="0" bIns="0" rtlCol="0" anchor="t">
            <a:spAutoFit/>
          </a:bodyPr>
          <a:lstStyle/>
          <a:p>
            <a:pPr marL="0" indent="0" algn="l">
              <a:lnSpc>
                <a:spcPct val="100000"/>
              </a:lnSpc>
              <a:buNone/>
            </a:pPr>
            <a:r>
              <a:rPr lang="en-US" sz="1600" b="1" dirty="0">
                <a:solidFill>
                  <a:srgbClr val="86422F"/>
                </a:solidFill>
                <a:latin typeface="Times New Roman Regular" panose="02020503050405090304" charset="0"/>
                <a:ea typeface="思源宋体" pitchFamily="34" charset="-122"/>
                <a:cs typeface="Times New Roman Regular" panose="02020503050405090304" charset="0"/>
              </a:rPr>
              <a:t>Institutional Architecture</a:t>
            </a:r>
            <a:endParaRPr lang="en-US" sz="16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0" name="Shape 6"/>
          <p:cNvSpPr/>
          <p:nvPr/>
        </p:nvSpPr>
        <p:spPr>
          <a:xfrm>
            <a:off x="8362655" y="2070015"/>
            <a:ext cx="541714" cy="460126"/>
          </a:xfrm>
          <a:prstGeom prst="rect">
            <a:avLst/>
          </a:prstGeom>
          <a:solidFill>
            <a:srgbClr val="000000">
              <a:alpha val="0"/>
            </a:srgbClr>
          </a:solidFill>
        </p:spPr>
      </p:sp>
      <p:sp>
        <p:nvSpPr>
          <p:cNvPr id="11" name="Text 7"/>
          <p:cNvSpPr/>
          <p:nvPr/>
        </p:nvSpPr>
        <p:spPr>
          <a:xfrm>
            <a:off x="8362655" y="2070015"/>
            <a:ext cx="541714" cy="460126"/>
          </a:xfrm>
          <a:prstGeom prst="rect">
            <a:avLst/>
          </a:prstGeom>
          <a:noFill/>
        </p:spPr>
        <p:txBody>
          <a:bodyPr wrap="square" lIns="0" tIns="0" rIns="0" bIns="0" rtlCol="0" anchor="t"/>
          <a:lstStyle/>
          <a:p>
            <a:pPr marL="0" indent="0" algn="l">
              <a:lnSpc>
                <a:spcPct val="110000"/>
              </a:lnSpc>
              <a:buNone/>
            </a:pPr>
            <a:r>
              <a:rPr lang="en-US" sz="2800" b="1" dirty="0">
                <a:solidFill>
                  <a:srgbClr val="86422F"/>
                </a:solidFill>
                <a:latin typeface="Times New Roman Regular" panose="02020503050405090304" charset="0"/>
                <a:ea typeface="思源宋体" pitchFamily="34" charset="-122"/>
                <a:cs typeface="Times New Roman Regular" panose="02020503050405090304" charset="0"/>
              </a:rPr>
              <a:t>03</a:t>
            </a:r>
            <a:endParaRPr lang="en-US" sz="28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2" name="Text 8"/>
          <p:cNvSpPr/>
          <p:nvPr/>
        </p:nvSpPr>
        <p:spPr>
          <a:xfrm>
            <a:off x="8339794" y="2570771"/>
            <a:ext cx="3035114" cy="245745"/>
          </a:xfrm>
          <a:prstGeom prst="rect">
            <a:avLst/>
          </a:prstGeom>
          <a:noFill/>
        </p:spPr>
        <p:txBody>
          <a:bodyPr wrap="square" lIns="0" tIns="0" rIns="0" bIns="0" rtlCol="0" anchor="t">
            <a:spAutoFit/>
          </a:bodyPr>
          <a:lstStyle/>
          <a:p>
            <a:pPr marL="0" indent="0" algn="l">
              <a:lnSpc>
                <a:spcPct val="100000"/>
              </a:lnSpc>
              <a:buNone/>
            </a:pPr>
            <a:r>
              <a:rPr lang="en-US" sz="1600" b="1" dirty="0">
                <a:solidFill>
                  <a:srgbClr val="86422F"/>
                </a:solidFill>
                <a:latin typeface="Times New Roman Regular" panose="02020503050405090304" charset="0"/>
                <a:ea typeface="思源宋体" pitchFamily="34" charset="-122"/>
                <a:cs typeface="Times New Roman Regular" panose="02020503050405090304" charset="0"/>
              </a:rPr>
              <a:t>Political Principles</a:t>
            </a:r>
            <a:endParaRPr lang="en-US" sz="16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3" name="Shape 9"/>
          <p:cNvSpPr/>
          <p:nvPr/>
        </p:nvSpPr>
        <p:spPr>
          <a:xfrm>
            <a:off x="1587303" y="3404296"/>
            <a:ext cx="541714" cy="460126"/>
          </a:xfrm>
          <a:prstGeom prst="rect">
            <a:avLst/>
          </a:prstGeom>
          <a:solidFill>
            <a:srgbClr val="000000">
              <a:alpha val="0"/>
            </a:srgbClr>
          </a:solidFill>
        </p:spPr>
      </p:sp>
      <p:sp>
        <p:nvSpPr>
          <p:cNvPr id="14" name="Text 10"/>
          <p:cNvSpPr/>
          <p:nvPr/>
        </p:nvSpPr>
        <p:spPr>
          <a:xfrm>
            <a:off x="1587303" y="3404296"/>
            <a:ext cx="541714" cy="460126"/>
          </a:xfrm>
          <a:prstGeom prst="rect">
            <a:avLst/>
          </a:prstGeom>
          <a:noFill/>
        </p:spPr>
        <p:txBody>
          <a:bodyPr wrap="square" lIns="0" tIns="0" rIns="0" bIns="0" rtlCol="0" anchor="t"/>
          <a:lstStyle/>
          <a:p>
            <a:pPr marL="0" indent="0" algn="l">
              <a:lnSpc>
                <a:spcPct val="110000"/>
              </a:lnSpc>
              <a:buNone/>
            </a:pPr>
            <a:r>
              <a:rPr lang="en-US" sz="2800" b="1" dirty="0">
                <a:solidFill>
                  <a:srgbClr val="86422F"/>
                </a:solidFill>
                <a:latin typeface="Times New Roman Regular" panose="02020503050405090304" charset="0"/>
                <a:ea typeface="思源宋体" pitchFamily="34" charset="-122"/>
                <a:cs typeface="Times New Roman Regular" panose="02020503050405090304" charset="0"/>
              </a:rPr>
              <a:t>04</a:t>
            </a:r>
            <a:endParaRPr lang="en-US" sz="28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5" name="Text 11"/>
          <p:cNvSpPr/>
          <p:nvPr/>
        </p:nvSpPr>
        <p:spPr>
          <a:xfrm>
            <a:off x="1587302" y="3905052"/>
            <a:ext cx="3035114" cy="245745"/>
          </a:xfrm>
          <a:prstGeom prst="rect">
            <a:avLst/>
          </a:prstGeom>
          <a:noFill/>
        </p:spPr>
        <p:txBody>
          <a:bodyPr wrap="square" lIns="0" tIns="0" rIns="0" bIns="0" rtlCol="0" anchor="t">
            <a:spAutoFit/>
          </a:bodyPr>
          <a:lstStyle/>
          <a:p>
            <a:pPr marL="0" indent="0" algn="l">
              <a:lnSpc>
                <a:spcPct val="100000"/>
              </a:lnSpc>
              <a:buNone/>
            </a:pPr>
            <a:r>
              <a:rPr lang="en-US" sz="1600" b="1" dirty="0">
                <a:solidFill>
                  <a:srgbClr val="86422F"/>
                </a:solidFill>
                <a:latin typeface="Times New Roman Regular" panose="02020503050405090304" charset="0"/>
                <a:ea typeface="思源宋体" pitchFamily="34" charset="-122"/>
                <a:cs typeface="Times New Roman Regular" panose="02020503050405090304" charset="0"/>
              </a:rPr>
              <a:t>Economic Engagement</a:t>
            </a:r>
            <a:endParaRPr lang="en-US" sz="16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6" name="Shape 12"/>
          <p:cNvSpPr/>
          <p:nvPr/>
        </p:nvSpPr>
        <p:spPr>
          <a:xfrm>
            <a:off x="4959705" y="3404296"/>
            <a:ext cx="541714" cy="460126"/>
          </a:xfrm>
          <a:prstGeom prst="rect">
            <a:avLst/>
          </a:prstGeom>
          <a:solidFill>
            <a:srgbClr val="000000">
              <a:alpha val="0"/>
            </a:srgbClr>
          </a:solidFill>
        </p:spPr>
      </p:sp>
      <p:sp>
        <p:nvSpPr>
          <p:cNvPr id="17" name="Text 13"/>
          <p:cNvSpPr/>
          <p:nvPr/>
        </p:nvSpPr>
        <p:spPr>
          <a:xfrm>
            <a:off x="4959705" y="3404296"/>
            <a:ext cx="541714" cy="460126"/>
          </a:xfrm>
          <a:prstGeom prst="rect">
            <a:avLst/>
          </a:prstGeom>
          <a:noFill/>
        </p:spPr>
        <p:txBody>
          <a:bodyPr wrap="square" lIns="0" tIns="0" rIns="0" bIns="0" rtlCol="0" anchor="t"/>
          <a:lstStyle/>
          <a:p>
            <a:pPr marL="0" indent="0" algn="l">
              <a:lnSpc>
                <a:spcPct val="110000"/>
              </a:lnSpc>
              <a:buNone/>
            </a:pPr>
            <a:r>
              <a:rPr lang="en-US" sz="2800" b="1" dirty="0">
                <a:solidFill>
                  <a:srgbClr val="86422F"/>
                </a:solidFill>
                <a:latin typeface="Times New Roman Regular" panose="02020503050405090304" charset="0"/>
                <a:ea typeface="思源宋体" pitchFamily="34" charset="-122"/>
                <a:cs typeface="Times New Roman Regular" panose="02020503050405090304" charset="0"/>
              </a:rPr>
              <a:t>05</a:t>
            </a:r>
            <a:endParaRPr lang="en-US" sz="28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8" name="Text 14"/>
          <p:cNvSpPr/>
          <p:nvPr/>
        </p:nvSpPr>
        <p:spPr>
          <a:xfrm>
            <a:off x="4959704" y="3905052"/>
            <a:ext cx="3035114" cy="245745"/>
          </a:xfrm>
          <a:prstGeom prst="rect">
            <a:avLst/>
          </a:prstGeom>
          <a:noFill/>
        </p:spPr>
        <p:txBody>
          <a:bodyPr wrap="square" lIns="0" tIns="0" rIns="0" bIns="0" rtlCol="0" anchor="t">
            <a:spAutoFit/>
          </a:bodyPr>
          <a:lstStyle/>
          <a:p>
            <a:pPr marL="0" indent="0" algn="l">
              <a:lnSpc>
                <a:spcPct val="100000"/>
              </a:lnSpc>
              <a:buNone/>
            </a:pPr>
            <a:r>
              <a:rPr lang="en-US" sz="1600" b="1" dirty="0">
                <a:solidFill>
                  <a:srgbClr val="86422F"/>
                </a:solidFill>
                <a:latin typeface="Times New Roman Regular" panose="02020503050405090304" charset="0"/>
                <a:ea typeface="思源宋体" pitchFamily="34" charset="-122"/>
                <a:cs typeface="Times New Roman Regular" panose="02020503050405090304" charset="0"/>
              </a:rPr>
              <a:t>Development Aid and SEZs</a:t>
            </a:r>
            <a:endParaRPr lang="en-US" sz="16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9" name="Shape 15"/>
          <p:cNvSpPr/>
          <p:nvPr/>
        </p:nvSpPr>
        <p:spPr>
          <a:xfrm>
            <a:off x="8339795" y="3404296"/>
            <a:ext cx="541714" cy="473710"/>
          </a:xfrm>
          <a:prstGeom prst="rect">
            <a:avLst/>
          </a:prstGeom>
          <a:solidFill>
            <a:srgbClr val="000000">
              <a:alpha val="0"/>
            </a:srgbClr>
          </a:solidFill>
        </p:spPr>
      </p:sp>
      <p:sp>
        <p:nvSpPr>
          <p:cNvPr id="20" name="Text 16"/>
          <p:cNvSpPr/>
          <p:nvPr/>
        </p:nvSpPr>
        <p:spPr>
          <a:xfrm>
            <a:off x="8339795" y="3404296"/>
            <a:ext cx="541714" cy="473710"/>
          </a:xfrm>
          <a:prstGeom prst="rect">
            <a:avLst/>
          </a:prstGeom>
          <a:noFill/>
        </p:spPr>
        <p:txBody>
          <a:bodyPr wrap="square" lIns="0" tIns="0" rIns="0" bIns="0" rtlCol="0" anchor="t"/>
          <a:lstStyle/>
          <a:p>
            <a:pPr marL="0" indent="0" algn="l">
              <a:lnSpc>
                <a:spcPct val="110000"/>
              </a:lnSpc>
              <a:buNone/>
            </a:pPr>
            <a:r>
              <a:rPr lang="en-US" sz="2800" b="1" dirty="0">
                <a:solidFill>
                  <a:srgbClr val="86422F"/>
                </a:solidFill>
                <a:latin typeface="Times New Roman Regular" panose="02020503050405090304" charset="0"/>
                <a:ea typeface="思源宋体" pitchFamily="34" charset="-122"/>
                <a:cs typeface="Times New Roman Regular" panose="02020503050405090304" charset="0"/>
              </a:rPr>
              <a:t>06</a:t>
            </a:r>
            <a:endParaRPr lang="en-US" sz="28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21" name="Text 17"/>
          <p:cNvSpPr/>
          <p:nvPr/>
        </p:nvSpPr>
        <p:spPr>
          <a:xfrm>
            <a:off x="8339794" y="3905052"/>
            <a:ext cx="3035114" cy="245745"/>
          </a:xfrm>
          <a:prstGeom prst="rect">
            <a:avLst/>
          </a:prstGeom>
          <a:noFill/>
        </p:spPr>
        <p:txBody>
          <a:bodyPr wrap="square" lIns="0" tIns="0" rIns="0" bIns="0" rtlCol="0" anchor="t">
            <a:spAutoFit/>
          </a:bodyPr>
          <a:lstStyle/>
          <a:p>
            <a:pPr marL="0" indent="0" algn="l">
              <a:lnSpc>
                <a:spcPct val="100000"/>
              </a:lnSpc>
              <a:buNone/>
            </a:pPr>
            <a:r>
              <a:rPr lang="en-US" sz="1600" b="1" dirty="0">
                <a:solidFill>
                  <a:srgbClr val="86422F"/>
                </a:solidFill>
                <a:latin typeface="Times New Roman Regular" panose="02020503050405090304" charset="0"/>
                <a:ea typeface="思源宋体" pitchFamily="34" charset="-122"/>
                <a:cs typeface="Times New Roman Regular" panose="02020503050405090304" charset="0"/>
              </a:rPr>
              <a:t>Security and Military Ties</a:t>
            </a:r>
            <a:endParaRPr lang="en-US" sz="16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22" name="Text 18"/>
          <p:cNvSpPr/>
          <p:nvPr/>
        </p:nvSpPr>
        <p:spPr>
          <a:xfrm>
            <a:off x="721360" y="918210"/>
            <a:ext cx="2915285" cy="607060"/>
          </a:xfrm>
          <a:prstGeom prst="rect">
            <a:avLst/>
          </a:prstGeom>
          <a:noFill/>
        </p:spPr>
        <p:txBody>
          <a:bodyPr wrap="square" lIns="91440" tIns="45720" rIns="91440" bIns="45720" rtlCol="0" anchor="t"/>
          <a:lstStyle/>
          <a:p>
            <a:pPr marL="0" indent="0" algn="l">
              <a:lnSpc>
                <a:spcPct val="90000"/>
              </a:lnSpc>
              <a:buNone/>
            </a:pPr>
            <a:r>
              <a:rPr lang="en-US" sz="3600" b="1" dirty="0">
                <a:solidFill>
                  <a:srgbClr val="86422F"/>
                </a:solidFill>
                <a:latin typeface="Times New Roman Regular" panose="02020503050405090304" charset="0"/>
                <a:ea typeface="思源宋体" pitchFamily="34" charset="-122"/>
                <a:cs typeface="思源宋体" pitchFamily="34" charset="-120"/>
              </a:rPr>
              <a:t>目录</a:t>
            </a:r>
            <a:endParaRPr lang="en-US" sz="3600" b="1" dirty="0">
              <a:solidFill>
                <a:srgbClr val="86422F"/>
              </a:solidFill>
              <a:latin typeface="Times New Roman Regular" panose="02020503050405090304" charset="0"/>
              <a:ea typeface="思源宋体" pitchFamily="34" charset="-122"/>
              <a:cs typeface="思源宋体" pitchFamily="34" charset="-120"/>
            </a:endParaRPr>
          </a:p>
        </p:txBody>
      </p:sp>
      <p:sp>
        <p:nvSpPr>
          <p:cNvPr id="23" name="Text 19"/>
          <p:cNvSpPr/>
          <p:nvPr/>
        </p:nvSpPr>
        <p:spPr>
          <a:xfrm>
            <a:off x="838845" y="669528"/>
            <a:ext cx="1080135" cy="215265"/>
          </a:xfrm>
          <a:prstGeom prst="rect">
            <a:avLst/>
          </a:prstGeom>
          <a:noFill/>
        </p:spPr>
        <p:txBody>
          <a:bodyPr wrap="square" lIns="0" tIns="0" rIns="0" bIns="0" rtlCol="0" anchor="t">
            <a:spAutoFit/>
          </a:bodyPr>
          <a:lstStyle/>
          <a:p>
            <a:pPr marL="0" indent="0" algn="l">
              <a:lnSpc>
                <a:spcPct val="100000"/>
              </a:lnSpc>
              <a:buNone/>
            </a:pPr>
            <a:r>
              <a:rPr lang="en-US" sz="1400" b="1" dirty="0">
                <a:solidFill>
                  <a:srgbClr val="86422F"/>
                </a:solidFill>
                <a:latin typeface="Times New Roman Regular" panose="02020503050405090304" charset="0"/>
                <a:ea typeface="思源宋体" pitchFamily="34" charset="-122"/>
                <a:cs typeface="Times New Roman Regular" panose="02020503050405090304" charset="0"/>
              </a:rPr>
              <a:t>Contents</a:t>
            </a:r>
            <a:endParaRPr lang="en-US" sz="14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24" name="Shape 20"/>
          <p:cNvSpPr/>
          <p:nvPr/>
        </p:nvSpPr>
        <p:spPr>
          <a:xfrm flipH="1">
            <a:off x="11601450" y="723265"/>
            <a:ext cx="78105" cy="76880"/>
          </a:xfrm>
          <a:prstGeom prst="ellipse">
            <a:avLst/>
          </a:prstGeom>
          <a:solidFill>
            <a:srgbClr val="86422F"/>
          </a:solidFill>
        </p:spPr>
      </p:sp>
      <p:sp>
        <p:nvSpPr>
          <p:cNvPr id="25" name="Text 21"/>
          <p:cNvSpPr/>
          <p:nvPr/>
        </p:nvSpPr>
        <p:spPr>
          <a:xfrm>
            <a:off x="11601450" y="723265"/>
            <a:ext cx="78105" cy="76880"/>
          </a:xfrm>
          <a:prstGeom prst="rect">
            <a:avLst/>
          </a:prstGeom>
          <a:noFill/>
        </p:spPr>
        <p:txBody>
          <a:bodyPr wrap="square" lIns="45720" tIns="91440" rIns="91440" bIns="45720" rtlCol="0" anchor="ctr"/>
          <a:lstStyle/>
          <a:p>
            <a:pPr marL="0" indent="0">
              <a:lnSpc>
                <a:spcPct val="100000"/>
              </a:lnSpc>
              <a:buNone/>
            </a:pPr>
            <a:endParaRPr lang="en-US" sz="1600" b="1" dirty="0">
              <a:latin typeface="Times New Roman Regular" panose="02020503050405090304" charset="0"/>
              <a:cs typeface="Times New Roman Regular" panose="02020503050405090304" charset="0"/>
            </a:endParaRPr>
          </a:p>
        </p:txBody>
      </p:sp>
      <p:sp>
        <p:nvSpPr>
          <p:cNvPr id="26" name="Shape 22"/>
          <p:cNvSpPr/>
          <p:nvPr/>
        </p:nvSpPr>
        <p:spPr>
          <a:xfrm flipH="1">
            <a:off x="11473180" y="723265"/>
            <a:ext cx="78105" cy="76880"/>
          </a:xfrm>
          <a:prstGeom prst="ellipse">
            <a:avLst/>
          </a:prstGeom>
          <a:solidFill>
            <a:srgbClr val="86422F"/>
          </a:solidFill>
        </p:spPr>
      </p:sp>
      <p:sp>
        <p:nvSpPr>
          <p:cNvPr id="27" name="Text 23"/>
          <p:cNvSpPr/>
          <p:nvPr/>
        </p:nvSpPr>
        <p:spPr>
          <a:xfrm>
            <a:off x="11473180" y="723265"/>
            <a:ext cx="78105" cy="76880"/>
          </a:xfrm>
          <a:prstGeom prst="rect">
            <a:avLst/>
          </a:prstGeom>
          <a:noFill/>
        </p:spPr>
        <p:txBody>
          <a:bodyPr wrap="square" lIns="45720" tIns="91440" rIns="91440" bIns="45720" rtlCol="0" anchor="ctr"/>
          <a:lstStyle/>
          <a:p>
            <a:pPr marL="0" indent="0">
              <a:lnSpc>
                <a:spcPct val="100000"/>
              </a:lnSpc>
              <a:buNone/>
            </a:pPr>
            <a:endParaRPr lang="en-US" sz="1600" b="1" dirty="0">
              <a:latin typeface="Times New Roman Regular" panose="02020503050405090304" charset="0"/>
              <a:cs typeface="Times New Roman Regular" panose="02020503050405090304" charset="0"/>
            </a:endParaRPr>
          </a:p>
        </p:txBody>
      </p:sp>
      <p:sp>
        <p:nvSpPr>
          <p:cNvPr id="28" name="Shape 24"/>
          <p:cNvSpPr/>
          <p:nvPr/>
        </p:nvSpPr>
        <p:spPr>
          <a:xfrm flipH="1">
            <a:off x="11341735" y="723265"/>
            <a:ext cx="78105" cy="76880"/>
          </a:xfrm>
          <a:prstGeom prst="ellipse">
            <a:avLst/>
          </a:prstGeom>
          <a:solidFill>
            <a:srgbClr val="86422F"/>
          </a:solidFill>
        </p:spPr>
      </p:sp>
      <p:sp>
        <p:nvSpPr>
          <p:cNvPr id="29" name="Text 25"/>
          <p:cNvSpPr/>
          <p:nvPr/>
        </p:nvSpPr>
        <p:spPr>
          <a:xfrm>
            <a:off x="11341735" y="723265"/>
            <a:ext cx="78105" cy="76880"/>
          </a:xfrm>
          <a:prstGeom prst="rect">
            <a:avLst/>
          </a:prstGeom>
          <a:noFill/>
        </p:spPr>
        <p:txBody>
          <a:bodyPr wrap="square" lIns="45720" tIns="91440" rIns="91440" bIns="45720" rtlCol="0" anchor="ctr"/>
          <a:lstStyle/>
          <a:p>
            <a:pPr marL="0" indent="0">
              <a:lnSpc>
                <a:spcPct val="100000"/>
              </a:lnSpc>
              <a:buNone/>
            </a:pPr>
            <a:endParaRPr lang="en-US" sz="1600" b="1" dirty="0">
              <a:latin typeface="Times New Roman Regular" panose="02020503050405090304" charset="0"/>
              <a:cs typeface="Times New Roman Regular" panose="02020503050405090304" charset="0"/>
            </a:endParaRPr>
          </a:p>
        </p:txBody>
      </p:sp>
      <p:sp>
        <p:nvSpPr>
          <p:cNvPr id="30" name="Shape 26"/>
          <p:cNvSpPr/>
          <p:nvPr/>
        </p:nvSpPr>
        <p:spPr>
          <a:xfrm flipH="1">
            <a:off x="11210925" y="723265"/>
            <a:ext cx="78105" cy="76880"/>
          </a:xfrm>
          <a:prstGeom prst="ellipse">
            <a:avLst/>
          </a:prstGeom>
          <a:solidFill>
            <a:srgbClr val="86422F"/>
          </a:solidFill>
        </p:spPr>
      </p:sp>
      <p:sp>
        <p:nvSpPr>
          <p:cNvPr id="31" name="Text 27"/>
          <p:cNvSpPr/>
          <p:nvPr/>
        </p:nvSpPr>
        <p:spPr>
          <a:xfrm>
            <a:off x="11210925" y="723265"/>
            <a:ext cx="78105" cy="76880"/>
          </a:xfrm>
          <a:prstGeom prst="rect">
            <a:avLst/>
          </a:prstGeom>
          <a:noFill/>
        </p:spPr>
        <p:txBody>
          <a:bodyPr wrap="square" lIns="45720" tIns="91440" rIns="91440" bIns="45720" rtlCol="0" anchor="ctr"/>
          <a:lstStyle/>
          <a:p>
            <a:pPr marL="0" indent="0">
              <a:lnSpc>
                <a:spcPct val="100000"/>
              </a:lnSpc>
              <a:buNone/>
            </a:pPr>
            <a:endParaRPr lang="en-US" sz="1600" b="1" dirty="0">
              <a:latin typeface="Times New Roman Regular" panose="02020503050405090304" charset="0"/>
              <a:cs typeface="Times New Roman Regular" panose="0202050305040509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3:59-d0tilhs75iks2gau4f90.png"/>
          <p:cNvPicPr>
            <a:picLocks noChangeAspect="1"/>
          </p:cNvPicPr>
          <p:nvPr/>
        </p:nvPicPr>
        <p:blipFill>
          <a:blip r:embed="rId1"/>
          <a:srcRect t="16" b="16"/>
          <a:stretch>
            <a:fillRect/>
          </a:stretch>
        </p:blipFill>
        <p:spPr>
          <a:xfrm>
            <a:off x="0" y="3426"/>
            <a:ext cx="12191999" cy="6864626"/>
          </a:xfrm>
          <a:prstGeom prst="rect">
            <a:avLst/>
          </a:prstGeom>
        </p:spPr>
      </p:pic>
      <p:sp>
        <p:nvSpPr>
          <p:cNvPr id="3" name="Text 0"/>
          <p:cNvSpPr/>
          <p:nvPr/>
        </p:nvSpPr>
        <p:spPr>
          <a:xfrm>
            <a:off x="3063875" y="2105025"/>
            <a:ext cx="3766820" cy="984885"/>
          </a:xfrm>
          <a:prstGeom prst="rect">
            <a:avLst/>
          </a:prstGeom>
          <a:noFill/>
        </p:spPr>
        <p:txBody>
          <a:bodyPr wrap="square" lIns="0" tIns="0" rIns="0" bIns="0" rtlCol="0" anchor="t">
            <a:spAutoFit/>
          </a:bodyPr>
          <a:lstStyle/>
          <a:p>
            <a:pPr marL="0" indent="0" algn="l">
              <a:lnSpc>
                <a:spcPct val="10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Security and Military Ties</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4" name="Image 1" descr="https://kimi-img.moonshot.cn/pub/slides/slides_tmpl/image/25-06-01-00:13:57-d0tilhc75iks2gau4f8g.png"/>
          <p:cNvPicPr>
            <a:picLocks noChangeAspect="1"/>
          </p:cNvPicPr>
          <p:nvPr/>
        </p:nvPicPr>
        <p:blipFill>
          <a:blip r:embed="rId2"/>
          <a:srcRect t="15459" b="15459"/>
          <a:stretch>
            <a:fillRect/>
          </a:stretch>
        </p:blipFill>
        <p:spPr>
          <a:xfrm>
            <a:off x="4511040" y="3723012"/>
            <a:ext cx="3657600" cy="12700"/>
          </a:xfrm>
          <a:prstGeom prst="rect">
            <a:avLst/>
          </a:prstGeom>
        </p:spPr>
      </p:pic>
      <p:sp>
        <p:nvSpPr>
          <p:cNvPr id="6" name="Shape 1"/>
          <p:cNvSpPr/>
          <p:nvPr/>
        </p:nvSpPr>
        <p:spPr>
          <a:xfrm>
            <a:off x="779463" y="1387475"/>
            <a:ext cx="2284095" cy="2335530"/>
          </a:xfrm>
          <a:prstGeom prst="rect">
            <a:avLst/>
          </a:prstGeom>
          <a:solidFill>
            <a:srgbClr val="000000">
              <a:alpha val="0"/>
            </a:srgbClr>
          </a:solidFill>
          <a:effectLst>
            <a:outerShdw blurRad="50800" dist="26941" dir="2700000" algn="bl" rotWithShape="0">
              <a:srgbClr val="754412">
                <a:alpha val="40000"/>
              </a:srgbClr>
            </a:outerShdw>
          </a:effectLst>
        </p:spPr>
      </p:sp>
      <p:sp>
        <p:nvSpPr>
          <p:cNvPr id="7" name="Text 2"/>
          <p:cNvSpPr/>
          <p:nvPr/>
        </p:nvSpPr>
        <p:spPr>
          <a:xfrm>
            <a:off x="779463" y="1387475"/>
            <a:ext cx="2284095" cy="2335530"/>
          </a:xfrm>
          <a:prstGeom prst="rect">
            <a:avLst/>
          </a:prstGeom>
          <a:noFill/>
        </p:spPr>
        <p:txBody>
          <a:bodyPr wrap="square" lIns="0" tIns="0" rIns="0" bIns="0" rtlCol="0" anchor="t"/>
          <a:lstStyle/>
          <a:p>
            <a:pPr marL="0" indent="0" algn="ctr">
              <a:lnSpc>
                <a:spcPct val="110000"/>
              </a:lnSpc>
              <a:buNone/>
            </a:pPr>
            <a:r>
              <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rPr>
              <a:t>06</a:t>
            </a:r>
            <a:endPar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sp>
        <p:nvSpPr>
          <p:cNvPr id="2" name="Text 0"/>
          <p:cNvSpPr/>
          <p:nvPr/>
        </p:nvSpPr>
        <p:spPr>
          <a:xfrm>
            <a:off x="838200" y="1825625"/>
            <a:ext cx="10515600" cy="4351338"/>
          </a:xfrm>
          <a:prstGeom prst="rect">
            <a:avLst/>
          </a:prstGeom>
          <a:noFill/>
        </p:spPr>
        <p:txBody>
          <a:bodyPr wrap="square" lIns="91440" tIns="45720" rIns="91440" bIns="45720" rtlCol="0" anchor="t"/>
          <a:lstStyle/>
          <a:p>
            <a:pPr marL="0" indent="0" algn="l">
              <a:lnSpc>
                <a:spcPct val="100000"/>
              </a:lnSpc>
              <a:buNone/>
            </a:pPr>
            <a:r>
              <a:rPr lang="en-US" sz="2800" dirty="0">
                <a:solidFill>
                  <a:srgbClr val="333333"/>
                </a:solidFill>
                <a:latin typeface="Times New Roman Regular" panose="02020503050405090304" charset="0"/>
                <a:ea typeface="MiSans" pitchFamily="34" charset="-122"/>
                <a:cs typeface="Times New Roman Regular" panose="02020503050405090304" charset="0"/>
              </a:rPr>
              <a:t> </a:t>
            </a:r>
            <a:endParaRPr lang="en-US" sz="2800" dirty="0">
              <a:solidFill>
                <a:srgbClr val="333333"/>
              </a:solidFill>
              <a:latin typeface="Times New Roman Regular" panose="02020503050405090304" charset="0"/>
              <a:ea typeface="MiSans" pitchFamily="34" charset="-122"/>
              <a:cs typeface="Times New Roman Regular" panose="02020503050405090304" charset="0"/>
            </a:endParaRPr>
          </a:p>
        </p:txBody>
      </p:sp>
      <p:sp>
        <p:nvSpPr>
          <p:cNvPr id="3" name="Text 1"/>
          <p:cNvSpPr/>
          <p:nvPr/>
        </p:nvSpPr>
        <p:spPr>
          <a:xfrm>
            <a:off x="838200" y="365125"/>
            <a:ext cx="10515600" cy="1325563"/>
          </a:xfrm>
          <a:prstGeom prst="rect">
            <a:avLst/>
          </a:prstGeom>
          <a:noFill/>
        </p:spPr>
        <p:txBody>
          <a:bodyPr wrap="square" lIns="91440" tIns="45720" rIns="91440" bIns="45720" rtlCol="0" anchor="ctr"/>
          <a:lstStyle/>
          <a:p>
            <a:pPr marL="0" indent="0" algn="l">
              <a:lnSpc>
                <a:spcPct val="100000"/>
              </a:lnSpc>
              <a:buNone/>
            </a:pPr>
            <a:r>
              <a:rPr lang="en-US" sz="4400" dirty="0">
                <a:solidFill>
                  <a:srgbClr val="333333"/>
                </a:solidFill>
                <a:latin typeface="Times New Roman Regular" panose="02020503050405090304" charset="0"/>
                <a:ea typeface="MiSans" pitchFamily="34" charset="-122"/>
                <a:cs typeface="Times New Roman Regular" panose="02020503050405090304" charset="0"/>
              </a:rPr>
              <a:t> </a:t>
            </a:r>
            <a:endParaRPr lang="en-US" sz="4400" dirty="0">
              <a:solidFill>
                <a:srgbClr val="333333"/>
              </a:solidFill>
              <a:latin typeface="Times New Roman Regular" panose="02020503050405090304" charset="0"/>
              <a:ea typeface="MiSans" pitchFamily="34" charset="-122"/>
              <a:cs typeface="Times New Roman Regular" panose="02020503050405090304" charset="0"/>
            </a:endParaRPr>
          </a:p>
        </p:txBody>
      </p:sp>
      <p:pic>
        <p:nvPicPr>
          <p:cNvPr id="4" name="Image 0" descr="https://kimi-img.moonshot.cn/pub/slides/slides_tmpl/image/25-06-01-00:14:07-d0tiljs75iks2gau4fb0.png"/>
          <p:cNvPicPr>
            <a:picLocks noChangeAspect="1"/>
          </p:cNvPicPr>
          <p:nvPr/>
        </p:nvPicPr>
        <p:blipFill>
          <a:blip r:embed="rId1"/>
          <a:srcRect t="16" b="16"/>
          <a:stretch>
            <a:fillRect/>
          </a:stretch>
        </p:blipFill>
        <p:spPr>
          <a:xfrm>
            <a:off x="0" y="-193"/>
            <a:ext cx="12192000" cy="6864626"/>
          </a:xfrm>
          <a:prstGeom prst="rect">
            <a:avLst/>
          </a:prstGeom>
        </p:spPr>
      </p:pic>
      <p:sp>
        <p:nvSpPr>
          <p:cNvPr id="5" name="Text 2"/>
          <p:cNvSpPr/>
          <p:nvPr/>
        </p:nvSpPr>
        <p:spPr>
          <a:xfrm>
            <a:off x="934263" y="4792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6" name="Text 3"/>
          <p:cNvSpPr/>
          <p:nvPr/>
        </p:nvSpPr>
        <p:spPr>
          <a:xfrm>
            <a:off x="2257054" y="2414637"/>
            <a:ext cx="393992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China as Major Arms Supplier</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7" name="Text 4"/>
          <p:cNvSpPr/>
          <p:nvPr/>
        </p:nvSpPr>
        <p:spPr>
          <a:xfrm>
            <a:off x="2257062" y="4374655"/>
            <a:ext cx="3918352" cy="307340"/>
          </a:xfrm>
          <a:prstGeom prst="rect">
            <a:avLst/>
          </a:prstGeom>
          <a:noFill/>
        </p:spPr>
        <p:txBody>
          <a:bodyPr wrap="square" lIns="0" tIns="0" rIns="0" bIns="0" rtlCol="0" anchor="t">
            <a:spAutoFit/>
          </a:bodyPr>
          <a:lstStyle/>
          <a:p>
            <a:pPr marL="0" indent="0" algn="l">
              <a:lnSpc>
                <a:spcPct val="100000"/>
              </a:lnSpc>
              <a:buNone/>
            </a:pPr>
            <a:r>
              <a:rPr lang="en-US" sz="2000" dirty="0">
                <a:solidFill>
                  <a:srgbClr val="86422F"/>
                </a:solidFill>
                <a:latin typeface="Times New Roman Regular" panose="02020503050405090304" charset="0"/>
                <a:ea typeface="思源宋体" pitchFamily="34" charset="-122"/>
                <a:cs typeface="Times New Roman Regular" panose="02020503050405090304" charset="0"/>
              </a:rPr>
              <a:t>Controversial Presence</a:t>
            </a:r>
            <a:endParaRPr lang="en-US" sz="2000"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8" name="Text 5"/>
          <p:cNvSpPr/>
          <p:nvPr/>
        </p:nvSpPr>
        <p:spPr>
          <a:xfrm>
            <a:off x="2169160" y="2710815"/>
            <a:ext cx="8740140" cy="1060450"/>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 has become a major supplier of conventional and small arms to Africa, accounting for a significant share of the arms market.</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9" name="Text 6"/>
          <p:cNvSpPr/>
          <p:nvPr/>
        </p:nvSpPr>
        <p:spPr>
          <a:xfrm>
            <a:off x="2154555" y="4671695"/>
            <a:ext cx="8754745" cy="1060450"/>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Chinese weapons have appeared in conflict zones, raising concerns about the impact of arms sales on regional stability.</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10" name="Shape 7"/>
          <p:cNvSpPr/>
          <p:nvPr/>
        </p:nvSpPr>
        <p:spPr>
          <a:xfrm>
            <a:off x="542215" y="998076"/>
            <a:ext cx="8152877" cy="833184"/>
          </a:xfrm>
          <a:prstGeom prst="rect">
            <a:avLst/>
          </a:prstGeom>
          <a:solidFill>
            <a:srgbClr val="000000">
              <a:alpha val="0"/>
            </a:srgbClr>
          </a:solidFill>
        </p:spPr>
      </p:sp>
      <p:sp>
        <p:nvSpPr>
          <p:cNvPr id="11" name="Text 8"/>
          <p:cNvSpPr/>
          <p:nvPr/>
        </p:nvSpPr>
        <p:spPr>
          <a:xfrm>
            <a:off x="542215" y="998076"/>
            <a:ext cx="8152877" cy="833184"/>
          </a:xfrm>
          <a:prstGeom prst="rect">
            <a:avLst/>
          </a:prstGeom>
          <a:noFill/>
        </p:spPr>
        <p:txBody>
          <a:bodyPr wrap="square" lIns="45720" tIns="9144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Arms Sales and Controversies</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2" name="Image 1" descr="https://kimi-img.moonshot.cn/pub/slides/slides_tmpl/image/25-06-01-00:13:44-d0tile475iks2gau4f30.png"/>
          <p:cNvPicPr>
            <a:picLocks noChangeAspect="1"/>
          </p:cNvPicPr>
          <p:nvPr/>
        </p:nvPicPr>
        <p:blipFill>
          <a:blip r:embed="rId2"/>
          <a:srcRect t="171" b="171"/>
          <a:stretch>
            <a:fillRect/>
          </a:stretch>
        </p:blipFill>
        <p:spPr>
          <a:xfrm>
            <a:off x="1052195" y="2414905"/>
            <a:ext cx="1116965" cy="1125220"/>
          </a:xfrm>
          <a:prstGeom prst="rect">
            <a:avLst/>
          </a:prstGeom>
        </p:spPr>
      </p:pic>
      <p:sp>
        <p:nvSpPr>
          <p:cNvPr id="13" name="Shape 9"/>
          <p:cNvSpPr/>
          <p:nvPr/>
        </p:nvSpPr>
        <p:spPr>
          <a:xfrm>
            <a:off x="1267460" y="2657475"/>
            <a:ext cx="652780" cy="541020"/>
          </a:xfrm>
          <a:prstGeom prst="rect">
            <a:avLst/>
          </a:prstGeom>
          <a:solidFill>
            <a:srgbClr val="000000">
              <a:alpha val="0"/>
            </a:srgbClr>
          </a:solidFill>
        </p:spPr>
      </p:sp>
      <p:sp>
        <p:nvSpPr>
          <p:cNvPr id="14" name="Text 10"/>
          <p:cNvSpPr/>
          <p:nvPr/>
        </p:nvSpPr>
        <p:spPr>
          <a:xfrm>
            <a:off x="1267460" y="2657475"/>
            <a:ext cx="652780"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5" name="Image 2" descr="https://kimi-img.moonshot.cn/pub/slides/slides_tmpl/image/25-06-01-00:13:44-d0tile475iks2gau4f30.png"/>
          <p:cNvPicPr>
            <a:picLocks noChangeAspect="1"/>
          </p:cNvPicPr>
          <p:nvPr/>
        </p:nvPicPr>
        <p:blipFill>
          <a:blip r:embed="rId2"/>
          <a:srcRect t="171" b="171"/>
          <a:stretch>
            <a:fillRect/>
          </a:stretch>
        </p:blipFill>
        <p:spPr>
          <a:xfrm>
            <a:off x="1037590" y="4422140"/>
            <a:ext cx="1116965" cy="1125220"/>
          </a:xfrm>
          <a:prstGeom prst="rect">
            <a:avLst/>
          </a:prstGeom>
        </p:spPr>
      </p:pic>
      <p:sp>
        <p:nvSpPr>
          <p:cNvPr id="16" name="Shape 11"/>
          <p:cNvSpPr/>
          <p:nvPr/>
        </p:nvSpPr>
        <p:spPr>
          <a:xfrm>
            <a:off x="1229678" y="4671695"/>
            <a:ext cx="652780" cy="541020"/>
          </a:xfrm>
          <a:prstGeom prst="rect">
            <a:avLst/>
          </a:prstGeom>
          <a:solidFill>
            <a:srgbClr val="000000">
              <a:alpha val="0"/>
            </a:srgbClr>
          </a:solidFill>
        </p:spPr>
      </p:sp>
      <p:sp>
        <p:nvSpPr>
          <p:cNvPr id="17" name="Text 12"/>
          <p:cNvSpPr/>
          <p:nvPr/>
        </p:nvSpPr>
        <p:spPr>
          <a:xfrm>
            <a:off x="1229678" y="4671695"/>
            <a:ext cx="652780"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8" name="Image 3" descr="https://kimi-img.moonshot.cn/pub/slides/slides_tmpl/image/25-06-01-00:14:03-d0tilis75iks2gau4f9g.png"/>
          <p:cNvPicPr>
            <a:picLocks noChangeAspect="1"/>
          </p:cNvPicPr>
          <p:nvPr/>
        </p:nvPicPr>
        <p:blipFill>
          <a:blip r:embed="rId3"/>
          <a:stretch>
            <a:fillRect/>
          </a:stretch>
        </p:blipFill>
        <p:spPr>
          <a:xfrm>
            <a:off x="702945" y="614045"/>
            <a:ext cx="993775" cy="384175"/>
          </a:xfrm>
          <a:prstGeom prst="rect">
            <a:avLst/>
          </a:prstGeom>
        </p:spPr>
      </p:pic>
      <p:sp>
        <p:nvSpPr>
          <p:cNvPr id="19" name="Shape 13"/>
          <p:cNvSpPr/>
          <p:nvPr/>
        </p:nvSpPr>
        <p:spPr>
          <a:xfrm flipH="1">
            <a:off x="11487150" y="716915"/>
            <a:ext cx="78105" cy="76880"/>
          </a:xfrm>
          <a:prstGeom prst="ellipse">
            <a:avLst/>
          </a:prstGeom>
          <a:solidFill>
            <a:srgbClr val="86422F"/>
          </a:solidFill>
        </p:spPr>
      </p:sp>
      <p:sp>
        <p:nvSpPr>
          <p:cNvPr id="20" name="Text 14"/>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1" name="Shape 15"/>
          <p:cNvSpPr/>
          <p:nvPr/>
        </p:nvSpPr>
        <p:spPr>
          <a:xfrm flipH="1">
            <a:off x="11358880" y="716915"/>
            <a:ext cx="78105" cy="76880"/>
          </a:xfrm>
          <a:prstGeom prst="ellipse">
            <a:avLst/>
          </a:prstGeom>
          <a:solidFill>
            <a:srgbClr val="86422F"/>
          </a:solidFill>
        </p:spPr>
      </p:sp>
      <p:sp>
        <p:nvSpPr>
          <p:cNvPr id="22" name="Text 16"/>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3" name="Shape 17"/>
          <p:cNvSpPr/>
          <p:nvPr/>
        </p:nvSpPr>
        <p:spPr>
          <a:xfrm flipH="1">
            <a:off x="11227435" y="716915"/>
            <a:ext cx="78105" cy="76880"/>
          </a:xfrm>
          <a:prstGeom prst="ellipse">
            <a:avLst/>
          </a:prstGeom>
          <a:solidFill>
            <a:srgbClr val="86422F"/>
          </a:solidFill>
        </p:spPr>
      </p:sp>
      <p:sp>
        <p:nvSpPr>
          <p:cNvPr id="24" name="Text 18"/>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5" name="Shape 19"/>
          <p:cNvSpPr/>
          <p:nvPr/>
        </p:nvSpPr>
        <p:spPr>
          <a:xfrm flipH="1">
            <a:off x="11096625" y="716915"/>
            <a:ext cx="78105" cy="76880"/>
          </a:xfrm>
          <a:prstGeom prst="ellipse">
            <a:avLst/>
          </a:prstGeom>
          <a:solidFill>
            <a:srgbClr val="86422F"/>
          </a:solidFill>
        </p:spPr>
      </p:sp>
      <p:sp>
        <p:nvSpPr>
          <p:cNvPr id="26" name="Text 20"/>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07-d0tiljs75iks2gau4fb0.png"/>
          <p:cNvPicPr>
            <a:picLocks noChangeAspect="1"/>
          </p:cNvPicPr>
          <p:nvPr/>
        </p:nvPicPr>
        <p:blipFill>
          <a:blip r:embed="rId1"/>
          <a:srcRect t="17" b="17"/>
          <a:stretch>
            <a:fillRect/>
          </a:stretch>
        </p:blipFill>
        <p:spPr>
          <a:xfrm>
            <a:off x="-3179" y="-1"/>
            <a:ext cx="12194137" cy="6865829"/>
          </a:xfrm>
          <a:prstGeom prst="rect">
            <a:avLst/>
          </a:prstGeom>
        </p:spPr>
      </p:pic>
      <p:pic>
        <p:nvPicPr>
          <p:cNvPr id="3" name="Image 1" descr="https://kimi-img.moonshot.cn/pub/slides/slides_tmpl/image/25-06-01-00:14:52-d0tilv475iks2gau4frg.png"/>
          <p:cNvPicPr>
            <a:picLocks noChangeAspect="1"/>
          </p:cNvPicPr>
          <p:nvPr/>
        </p:nvPicPr>
        <p:blipFill>
          <a:blip r:embed="rId2"/>
          <a:srcRect t="88" b="88"/>
          <a:stretch>
            <a:fillRect/>
          </a:stretch>
        </p:blipFill>
        <p:spPr>
          <a:xfrm>
            <a:off x="312420" y="1460500"/>
            <a:ext cx="11003280" cy="1807210"/>
          </a:xfrm>
          <a:prstGeom prst="rect">
            <a:avLst/>
          </a:prstGeom>
        </p:spPr>
      </p:pic>
      <p:sp>
        <p:nvSpPr>
          <p:cNvPr id="4" name="Text 0"/>
          <p:cNvSpPr/>
          <p:nvPr/>
        </p:nvSpPr>
        <p:spPr>
          <a:xfrm>
            <a:off x="906167" y="3573655"/>
            <a:ext cx="3338973" cy="27686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86422F"/>
                </a:solidFill>
                <a:latin typeface="Times New Roman Bold" panose="02020503050405090304" charset="0"/>
                <a:ea typeface="思源宋体" pitchFamily="34" charset="-122"/>
                <a:cs typeface="Times New Roman Bold" panose="02020503050405090304" charset="0"/>
              </a:rPr>
              <a:t>Expansion of Defense Attachés</a:t>
            </a:r>
            <a:endParaRPr lang="en-US" sz="18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5" name="Text 1"/>
          <p:cNvSpPr/>
          <p:nvPr/>
        </p:nvSpPr>
        <p:spPr>
          <a:xfrm>
            <a:off x="845061" y="3893439"/>
            <a:ext cx="3090592" cy="2353310"/>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 has expanded its defense attaché program in Africa, with representation in one-third of African nations and 75% of these countries having attachés in China.</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6" name="Text 2"/>
          <p:cNvSpPr/>
          <p:nvPr/>
        </p:nvSpPr>
        <p:spPr>
          <a:xfrm>
            <a:off x="4371997" y="3267585"/>
            <a:ext cx="3338973" cy="27686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86422F"/>
                </a:solidFill>
                <a:latin typeface="Times New Roman Bold" panose="02020503050405090304" charset="0"/>
                <a:ea typeface="思源宋体" pitchFamily="34" charset="-122"/>
                <a:cs typeface="Times New Roman Bold" panose="02020503050405090304" charset="0"/>
              </a:rPr>
              <a:t>High-Level Military Visits</a:t>
            </a:r>
            <a:endParaRPr lang="en-US" sz="18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7" name="Text 3"/>
          <p:cNvSpPr/>
          <p:nvPr/>
        </p:nvSpPr>
        <p:spPr>
          <a:xfrm>
            <a:off x="4310891" y="3587369"/>
            <a:ext cx="3090592" cy="2353310"/>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From 2009 to 2012, China and Africa exchanged numerous high-level military delegations, strengthening bilateral ties.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8" name="Text 4"/>
          <p:cNvSpPr/>
          <p:nvPr/>
        </p:nvSpPr>
        <p:spPr>
          <a:xfrm>
            <a:off x="8114687" y="2668145"/>
            <a:ext cx="3338973" cy="27686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86422F"/>
                </a:solidFill>
                <a:latin typeface="Times New Roman Bold" panose="02020503050405090304" charset="0"/>
                <a:ea typeface="思源宋体" pitchFamily="34" charset="-122"/>
                <a:cs typeface="Times New Roman Bold" panose="02020503050405090304" charset="0"/>
              </a:rPr>
              <a:t>Training Programs</a:t>
            </a:r>
            <a:endParaRPr lang="en-US" sz="18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9" name="Text 5"/>
          <p:cNvSpPr/>
          <p:nvPr/>
        </p:nvSpPr>
        <p:spPr>
          <a:xfrm>
            <a:off x="8053581" y="2987929"/>
            <a:ext cx="3090592" cy="2353310"/>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 offers training programs for African military officers at its National Defense University, enhancing capacity and fostering cooperation.</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10" name="Text 6"/>
          <p:cNvSpPr/>
          <p:nvPr/>
        </p:nvSpPr>
        <p:spPr>
          <a:xfrm>
            <a:off x="934263" y="4792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11" name="Shape 7"/>
          <p:cNvSpPr/>
          <p:nvPr/>
        </p:nvSpPr>
        <p:spPr>
          <a:xfrm>
            <a:off x="542215" y="998076"/>
            <a:ext cx="8152877" cy="833184"/>
          </a:xfrm>
          <a:prstGeom prst="rect">
            <a:avLst/>
          </a:prstGeom>
          <a:solidFill>
            <a:srgbClr val="000000">
              <a:alpha val="0"/>
            </a:srgbClr>
          </a:solidFill>
        </p:spPr>
      </p:sp>
      <p:sp>
        <p:nvSpPr>
          <p:cNvPr id="12" name="Text 8"/>
          <p:cNvSpPr/>
          <p:nvPr/>
        </p:nvSpPr>
        <p:spPr>
          <a:xfrm>
            <a:off x="542215" y="998076"/>
            <a:ext cx="8152877" cy="833184"/>
          </a:xfrm>
          <a:prstGeom prst="rect">
            <a:avLst/>
          </a:prstGeom>
          <a:noFill/>
        </p:spPr>
        <p:txBody>
          <a:bodyPr wrap="square" lIns="45720" tIns="9144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Military Diplomacy and Training</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3" name="Image 2" descr="https://kimi-img.moonshot.cn/pub/slides/slides_tmpl/image/25-06-01-00:14:03-d0tilis75iks2gau4f9g.png"/>
          <p:cNvPicPr>
            <a:picLocks noChangeAspect="1"/>
          </p:cNvPicPr>
          <p:nvPr/>
        </p:nvPicPr>
        <p:blipFill>
          <a:blip r:embed="rId3"/>
          <a:stretch>
            <a:fillRect/>
          </a:stretch>
        </p:blipFill>
        <p:spPr>
          <a:xfrm>
            <a:off x="702945" y="614045"/>
            <a:ext cx="993775" cy="384175"/>
          </a:xfrm>
          <a:prstGeom prst="rect">
            <a:avLst/>
          </a:prstGeom>
        </p:spPr>
      </p:pic>
      <p:sp>
        <p:nvSpPr>
          <p:cNvPr id="14" name="Shape 9"/>
          <p:cNvSpPr/>
          <p:nvPr/>
        </p:nvSpPr>
        <p:spPr>
          <a:xfrm flipH="1">
            <a:off x="11487150" y="716915"/>
            <a:ext cx="78105" cy="76880"/>
          </a:xfrm>
          <a:prstGeom prst="ellipse">
            <a:avLst/>
          </a:prstGeom>
          <a:solidFill>
            <a:srgbClr val="86422F"/>
          </a:solidFill>
        </p:spPr>
      </p:sp>
      <p:sp>
        <p:nvSpPr>
          <p:cNvPr id="15" name="Text 10"/>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6" name="Shape 11"/>
          <p:cNvSpPr/>
          <p:nvPr/>
        </p:nvSpPr>
        <p:spPr>
          <a:xfrm flipH="1">
            <a:off x="11358880" y="716915"/>
            <a:ext cx="78105" cy="76880"/>
          </a:xfrm>
          <a:prstGeom prst="ellipse">
            <a:avLst/>
          </a:prstGeom>
          <a:solidFill>
            <a:srgbClr val="86422F"/>
          </a:solidFill>
        </p:spPr>
      </p:sp>
      <p:sp>
        <p:nvSpPr>
          <p:cNvPr id="17" name="Text 12"/>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8" name="Shape 13"/>
          <p:cNvSpPr/>
          <p:nvPr/>
        </p:nvSpPr>
        <p:spPr>
          <a:xfrm flipH="1">
            <a:off x="11227435" y="716915"/>
            <a:ext cx="78105" cy="76880"/>
          </a:xfrm>
          <a:prstGeom prst="ellipse">
            <a:avLst/>
          </a:prstGeom>
          <a:solidFill>
            <a:srgbClr val="86422F"/>
          </a:solidFill>
        </p:spPr>
      </p:sp>
      <p:sp>
        <p:nvSpPr>
          <p:cNvPr id="19" name="Text 14"/>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0" name="Shape 15"/>
          <p:cNvSpPr/>
          <p:nvPr/>
        </p:nvSpPr>
        <p:spPr>
          <a:xfrm flipH="1">
            <a:off x="11096625" y="716915"/>
            <a:ext cx="78105" cy="76880"/>
          </a:xfrm>
          <a:prstGeom prst="ellipse">
            <a:avLst/>
          </a:prstGeom>
          <a:solidFill>
            <a:srgbClr val="86422F"/>
          </a:solidFill>
        </p:spPr>
      </p:sp>
      <p:sp>
        <p:nvSpPr>
          <p:cNvPr id="21" name="Text 16"/>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22" name="Image 3" descr="https://kimi-img.moonshot.cn/pub/slides/slides_tmpl/image/25-06-01-00:14:34-d0tilqk75iks2gau4fkg.png"/>
          <p:cNvPicPr>
            <a:picLocks noChangeAspect="1"/>
          </p:cNvPicPr>
          <p:nvPr/>
        </p:nvPicPr>
        <p:blipFill>
          <a:blip r:embed="rId4"/>
          <a:srcRect t="171" b="171"/>
          <a:stretch>
            <a:fillRect/>
          </a:stretch>
        </p:blipFill>
        <p:spPr>
          <a:xfrm>
            <a:off x="1918970" y="2800350"/>
            <a:ext cx="725805" cy="730885"/>
          </a:xfrm>
          <a:prstGeom prst="rect">
            <a:avLst/>
          </a:prstGeom>
        </p:spPr>
      </p:pic>
      <p:sp>
        <p:nvSpPr>
          <p:cNvPr id="23" name="Shape 17"/>
          <p:cNvSpPr/>
          <p:nvPr/>
        </p:nvSpPr>
        <p:spPr>
          <a:xfrm>
            <a:off x="2061210" y="2962910"/>
            <a:ext cx="441960" cy="351790"/>
          </a:xfrm>
          <a:prstGeom prst="rect">
            <a:avLst/>
          </a:prstGeom>
          <a:solidFill>
            <a:srgbClr val="000000">
              <a:alpha val="0"/>
            </a:srgbClr>
          </a:solidFill>
        </p:spPr>
      </p:sp>
      <p:sp>
        <p:nvSpPr>
          <p:cNvPr id="24" name="Text 18"/>
          <p:cNvSpPr/>
          <p:nvPr/>
        </p:nvSpPr>
        <p:spPr>
          <a:xfrm>
            <a:off x="2061210" y="2962910"/>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5" name="Image 4" descr="https://kimi-img.moonshot.cn/pub/slides/slides_tmpl/image/25-06-01-00:14:34-d0tilqk75iks2gau4fkg.png"/>
          <p:cNvPicPr>
            <a:picLocks noChangeAspect="1"/>
          </p:cNvPicPr>
          <p:nvPr/>
        </p:nvPicPr>
        <p:blipFill>
          <a:blip r:embed="rId4"/>
          <a:srcRect t="171" b="171"/>
          <a:stretch>
            <a:fillRect/>
          </a:stretch>
        </p:blipFill>
        <p:spPr>
          <a:xfrm>
            <a:off x="5450840" y="1927860"/>
            <a:ext cx="725805" cy="730885"/>
          </a:xfrm>
          <a:prstGeom prst="rect">
            <a:avLst/>
          </a:prstGeom>
        </p:spPr>
      </p:pic>
      <p:sp>
        <p:nvSpPr>
          <p:cNvPr id="26" name="Shape 19"/>
          <p:cNvSpPr/>
          <p:nvPr/>
        </p:nvSpPr>
        <p:spPr>
          <a:xfrm>
            <a:off x="5593080" y="2090420"/>
            <a:ext cx="441960" cy="351790"/>
          </a:xfrm>
          <a:prstGeom prst="rect">
            <a:avLst/>
          </a:prstGeom>
          <a:solidFill>
            <a:srgbClr val="000000">
              <a:alpha val="0"/>
            </a:srgbClr>
          </a:solidFill>
        </p:spPr>
      </p:sp>
      <p:sp>
        <p:nvSpPr>
          <p:cNvPr id="27" name="Text 20"/>
          <p:cNvSpPr/>
          <p:nvPr/>
        </p:nvSpPr>
        <p:spPr>
          <a:xfrm>
            <a:off x="5593080" y="2090420"/>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8" name="Image 5" descr="https://kimi-img.moonshot.cn/pub/slides/slides_tmpl/image/25-06-01-00:14:34-d0tilqk75iks2gau4fkg.png"/>
          <p:cNvPicPr>
            <a:picLocks noChangeAspect="1"/>
          </p:cNvPicPr>
          <p:nvPr/>
        </p:nvPicPr>
        <p:blipFill>
          <a:blip r:embed="rId4"/>
          <a:srcRect t="171" b="171"/>
          <a:stretch>
            <a:fillRect/>
          </a:stretch>
        </p:blipFill>
        <p:spPr>
          <a:xfrm>
            <a:off x="9083675" y="1196975"/>
            <a:ext cx="725805" cy="730885"/>
          </a:xfrm>
          <a:prstGeom prst="rect">
            <a:avLst/>
          </a:prstGeom>
        </p:spPr>
      </p:pic>
      <p:sp>
        <p:nvSpPr>
          <p:cNvPr id="29" name="Shape 21"/>
          <p:cNvSpPr/>
          <p:nvPr/>
        </p:nvSpPr>
        <p:spPr>
          <a:xfrm>
            <a:off x="9212898" y="1362075"/>
            <a:ext cx="441960" cy="351790"/>
          </a:xfrm>
          <a:prstGeom prst="rect">
            <a:avLst/>
          </a:prstGeom>
          <a:solidFill>
            <a:srgbClr val="000000">
              <a:alpha val="0"/>
            </a:srgbClr>
          </a:solidFill>
        </p:spPr>
      </p:sp>
      <p:sp>
        <p:nvSpPr>
          <p:cNvPr id="30" name="Text 22"/>
          <p:cNvSpPr/>
          <p:nvPr/>
        </p:nvSpPr>
        <p:spPr>
          <a:xfrm>
            <a:off x="9212898" y="1362075"/>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03</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33-d0tilqc75iks2gau4fj0.png"/>
          <p:cNvPicPr>
            <a:picLocks noChangeAspect="1"/>
          </p:cNvPicPr>
          <p:nvPr/>
        </p:nvPicPr>
        <p:blipFill>
          <a:blip r:embed="rId1"/>
          <a:srcRect t="236" b="236"/>
          <a:stretch>
            <a:fillRect/>
          </a:stretch>
        </p:blipFill>
        <p:spPr>
          <a:xfrm>
            <a:off x="-53340" y="0"/>
            <a:ext cx="12245340" cy="6864350"/>
          </a:xfrm>
          <a:prstGeom prst="rect">
            <a:avLst/>
          </a:prstGeom>
        </p:spPr>
      </p:pic>
      <p:pic>
        <p:nvPicPr>
          <p:cNvPr id="3" name="Image 1" descr="https://kimi-img.moonshot.cn/pub/slides/slides_tmpl/image/25-06-01-00:14:28-d0tilp475iks2gau4fig.png"/>
          <p:cNvPicPr>
            <a:picLocks noChangeAspect="1"/>
          </p:cNvPicPr>
          <p:nvPr/>
        </p:nvPicPr>
        <p:blipFill>
          <a:blip r:embed="rId2"/>
          <a:srcRect t="19008" b="19008"/>
          <a:stretch>
            <a:fillRect/>
          </a:stretch>
        </p:blipFill>
        <p:spPr>
          <a:xfrm>
            <a:off x="779780" y="1963420"/>
            <a:ext cx="3688080" cy="4064000"/>
          </a:xfrm>
          <a:prstGeom prst="rect">
            <a:avLst/>
          </a:prstGeom>
        </p:spPr>
      </p:pic>
      <p:sp>
        <p:nvSpPr>
          <p:cNvPr id="4" name="Text 0"/>
          <p:cNvSpPr/>
          <p:nvPr/>
        </p:nvSpPr>
        <p:spPr>
          <a:xfrm>
            <a:off x="6009904" y="2105392"/>
            <a:ext cx="393992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Evolution of Peacekeeping Role</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5" name="Text 1"/>
          <p:cNvSpPr/>
          <p:nvPr/>
        </p:nvSpPr>
        <p:spPr>
          <a:xfrm>
            <a:off x="6009912" y="4227335"/>
            <a:ext cx="391835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Deployment to Mali</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6" name="Text 2"/>
          <p:cNvSpPr/>
          <p:nvPr/>
        </p:nvSpPr>
        <p:spPr>
          <a:xfrm>
            <a:off x="5922010" y="2401570"/>
            <a:ext cx="5264785" cy="1383665"/>
          </a:xfrm>
          <a:prstGeom prst="rect">
            <a:avLst/>
          </a:prstGeom>
          <a:noFill/>
        </p:spPr>
        <p:txBody>
          <a:bodyPr wrap="square" lIns="91440" tIns="45720" rIns="91440" bIns="45720" rtlCol="0" anchor="t">
            <a:spAutoFit/>
          </a:bodyPr>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China's role in UN peacekeeping has evolved from reluctance to active participation, reflecting its commitment to non-interference and multilateral cooperation.</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7" name="Text 3"/>
          <p:cNvSpPr/>
          <p:nvPr/>
        </p:nvSpPr>
        <p:spPr>
          <a:xfrm>
            <a:off x="5907405" y="4524375"/>
            <a:ext cx="5148580" cy="1383665"/>
          </a:xfrm>
          <a:prstGeom prst="rect">
            <a:avLst/>
          </a:prstGeom>
          <a:noFill/>
        </p:spPr>
        <p:txBody>
          <a:bodyPr wrap="square" lIns="91440" tIns="45720" rIns="91440" bIns="45720" rtlCol="0" anchor="t">
            <a:spAutoFit/>
          </a:bodyPr>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In 2013, China deployed combat troops to Mali for the first time, marking a significant milestone in its peacekeeping contributions.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pic>
        <p:nvPicPr>
          <p:cNvPr id="8" name="Image 2" descr="https://kimi-img.moonshot.cn/pub/slides/slides_tmpl/image/25-06-01-00:13:44-d0tile475iks2gau4f30.png"/>
          <p:cNvPicPr>
            <a:picLocks noChangeAspect="1"/>
          </p:cNvPicPr>
          <p:nvPr/>
        </p:nvPicPr>
        <p:blipFill>
          <a:blip r:embed="rId3"/>
          <a:srcRect t="171" b="171"/>
          <a:stretch>
            <a:fillRect/>
          </a:stretch>
        </p:blipFill>
        <p:spPr>
          <a:xfrm>
            <a:off x="4805045" y="2105660"/>
            <a:ext cx="1116965" cy="1125220"/>
          </a:xfrm>
          <a:prstGeom prst="rect">
            <a:avLst/>
          </a:prstGeom>
        </p:spPr>
      </p:pic>
      <p:sp>
        <p:nvSpPr>
          <p:cNvPr id="9" name="Shape 4"/>
          <p:cNvSpPr/>
          <p:nvPr/>
        </p:nvSpPr>
        <p:spPr>
          <a:xfrm>
            <a:off x="5020310" y="2348230"/>
            <a:ext cx="652780" cy="541020"/>
          </a:xfrm>
          <a:prstGeom prst="rect">
            <a:avLst/>
          </a:prstGeom>
          <a:solidFill>
            <a:srgbClr val="000000">
              <a:alpha val="0"/>
            </a:srgbClr>
          </a:solidFill>
        </p:spPr>
      </p:sp>
      <p:sp>
        <p:nvSpPr>
          <p:cNvPr id="10" name="Text 5"/>
          <p:cNvSpPr/>
          <p:nvPr/>
        </p:nvSpPr>
        <p:spPr>
          <a:xfrm>
            <a:off x="5020310" y="2348230"/>
            <a:ext cx="652780"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1" name="Image 3" descr="https://kimi-img.moonshot.cn/pub/slides/slides_tmpl/image/25-06-01-00:13:44-d0tile475iks2gau4f30.png"/>
          <p:cNvPicPr>
            <a:picLocks noChangeAspect="1"/>
          </p:cNvPicPr>
          <p:nvPr/>
        </p:nvPicPr>
        <p:blipFill>
          <a:blip r:embed="rId3"/>
          <a:srcRect t="171" b="171"/>
          <a:stretch>
            <a:fillRect/>
          </a:stretch>
        </p:blipFill>
        <p:spPr>
          <a:xfrm>
            <a:off x="4790440" y="4274820"/>
            <a:ext cx="1116965" cy="1125220"/>
          </a:xfrm>
          <a:prstGeom prst="rect">
            <a:avLst/>
          </a:prstGeom>
        </p:spPr>
      </p:pic>
      <p:sp>
        <p:nvSpPr>
          <p:cNvPr id="12" name="Shape 6"/>
          <p:cNvSpPr/>
          <p:nvPr/>
        </p:nvSpPr>
        <p:spPr>
          <a:xfrm>
            <a:off x="4982528" y="4524375"/>
            <a:ext cx="652780" cy="541020"/>
          </a:xfrm>
          <a:prstGeom prst="rect">
            <a:avLst/>
          </a:prstGeom>
          <a:solidFill>
            <a:srgbClr val="000000">
              <a:alpha val="0"/>
            </a:srgbClr>
          </a:solidFill>
        </p:spPr>
      </p:sp>
      <p:sp>
        <p:nvSpPr>
          <p:cNvPr id="13" name="Text 7"/>
          <p:cNvSpPr/>
          <p:nvPr/>
        </p:nvSpPr>
        <p:spPr>
          <a:xfrm>
            <a:off x="4982528" y="4524375"/>
            <a:ext cx="652780"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14" name="Text 8"/>
          <p:cNvSpPr/>
          <p:nvPr/>
        </p:nvSpPr>
        <p:spPr>
          <a:xfrm>
            <a:off x="934263" y="4792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15" name="Text 9"/>
          <p:cNvSpPr/>
          <p:nvPr/>
        </p:nvSpPr>
        <p:spPr>
          <a:xfrm>
            <a:off x="542290" y="998220"/>
            <a:ext cx="10534015" cy="833120"/>
          </a:xfrm>
          <a:prstGeom prst="rect">
            <a:avLst/>
          </a:prstGeom>
          <a:noFill/>
        </p:spPr>
        <p:txBody>
          <a:bodyPr wrap="square" lIns="91440" tIns="4572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UN Peacekeeping: First Combat Troops to Mali</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6" name="Image 4" descr="https://kimi-img.moonshot.cn/pub/slides/slides_tmpl/image/25-06-01-00:14:03-d0tilis75iks2gau4f9g.png"/>
          <p:cNvPicPr>
            <a:picLocks noChangeAspect="1"/>
          </p:cNvPicPr>
          <p:nvPr/>
        </p:nvPicPr>
        <p:blipFill>
          <a:blip r:embed="rId4"/>
          <a:stretch>
            <a:fillRect/>
          </a:stretch>
        </p:blipFill>
        <p:spPr>
          <a:xfrm>
            <a:off x="702945" y="614045"/>
            <a:ext cx="993775" cy="384175"/>
          </a:xfrm>
          <a:prstGeom prst="rect">
            <a:avLst/>
          </a:prstGeom>
        </p:spPr>
      </p:pic>
      <p:sp>
        <p:nvSpPr>
          <p:cNvPr id="17" name="Shape 10"/>
          <p:cNvSpPr/>
          <p:nvPr/>
        </p:nvSpPr>
        <p:spPr>
          <a:xfrm flipH="1">
            <a:off x="11487150" y="716915"/>
            <a:ext cx="78105" cy="76880"/>
          </a:xfrm>
          <a:prstGeom prst="ellipse">
            <a:avLst/>
          </a:prstGeom>
          <a:solidFill>
            <a:srgbClr val="86422F"/>
          </a:solidFill>
        </p:spPr>
      </p:sp>
      <p:sp>
        <p:nvSpPr>
          <p:cNvPr id="18" name="Text 11"/>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9" name="Shape 12"/>
          <p:cNvSpPr/>
          <p:nvPr/>
        </p:nvSpPr>
        <p:spPr>
          <a:xfrm flipH="1">
            <a:off x="11358880" y="716915"/>
            <a:ext cx="78105" cy="76880"/>
          </a:xfrm>
          <a:prstGeom prst="ellipse">
            <a:avLst/>
          </a:prstGeom>
          <a:solidFill>
            <a:srgbClr val="86422F"/>
          </a:solidFill>
        </p:spPr>
      </p:sp>
      <p:sp>
        <p:nvSpPr>
          <p:cNvPr id="20" name="Text 13"/>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1" name="Shape 14"/>
          <p:cNvSpPr/>
          <p:nvPr/>
        </p:nvSpPr>
        <p:spPr>
          <a:xfrm flipH="1">
            <a:off x="11227435" y="716915"/>
            <a:ext cx="78105" cy="76880"/>
          </a:xfrm>
          <a:prstGeom prst="ellipse">
            <a:avLst/>
          </a:prstGeom>
          <a:solidFill>
            <a:srgbClr val="86422F"/>
          </a:solidFill>
        </p:spPr>
      </p:sp>
      <p:sp>
        <p:nvSpPr>
          <p:cNvPr id="22" name="Text 15"/>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3" name="Shape 16"/>
          <p:cNvSpPr/>
          <p:nvPr/>
        </p:nvSpPr>
        <p:spPr>
          <a:xfrm flipH="1">
            <a:off x="11096625" y="716915"/>
            <a:ext cx="78105" cy="76880"/>
          </a:xfrm>
          <a:prstGeom prst="ellipse">
            <a:avLst/>
          </a:prstGeom>
          <a:solidFill>
            <a:srgbClr val="86422F"/>
          </a:solidFill>
        </p:spPr>
      </p:sp>
      <p:sp>
        <p:nvSpPr>
          <p:cNvPr id="24" name="Text 17"/>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3:59-d0tilhs75iks2gau4f90.png"/>
          <p:cNvPicPr>
            <a:picLocks noChangeAspect="1"/>
          </p:cNvPicPr>
          <p:nvPr/>
        </p:nvPicPr>
        <p:blipFill>
          <a:blip r:embed="rId1"/>
          <a:srcRect t="16" b="16"/>
          <a:stretch>
            <a:fillRect/>
          </a:stretch>
        </p:blipFill>
        <p:spPr>
          <a:xfrm>
            <a:off x="0" y="3426"/>
            <a:ext cx="12191999" cy="6864626"/>
          </a:xfrm>
          <a:prstGeom prst="rect">
            <a:avLst/>
          </a:prstGeom>
        </p:spPr>
      </p:pic>
      <p:sp>
        <p:nvSpPr>
          <p:cNvPr id="3" name="Text 0"/>
          <p:cNvSpPr/>
          <p:nvPr/>
        </p:nvSpPr>
        <p:spPr>
          <a:xfrm>
            <a:off x="3063875" y="2105025"/>
            <a:ext cx="3766820" cy="984885"/>
          </a:xfrm>
          <a:prstGeom prst="rect">
            <a:avLst/>
          </a:prstGeom>
          <a:noFill/>
        </p:spPr>
        <p:txBody>
          <a:bodyPr wrap="square" lIns="0" tIns="0" rIns="0" bIns="0" rtlCol="0" anchor="t">
            <a:spAutoFit/>
          </a:bodyPr>
          <a:lstStyle/>
          <a:p>
            <a:pPr marL="0" indent="0" algn="l">
              <a:lnSpc>
                <a:spcPct val="10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Actors and Coordination</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4" name="Image 1" descr="https://kimi-img.moonshot.cn/pub/slides/slides_tmpl/image/25-06-01-00:13:57-d0tilhc75iks2gau4f8g.png"/>
          <p:cNvPicPr>
            <a:picLocks noChangeAspect="1"/>
          </p:cNvPicPr>
          <p:nvPr/>
        </p:nvPicPr>
        <p:blipFill>
          <a:blip r:embed="rId2"/>
          <a:srcRect t="15459" b="15459"/>
          <a:stretch>
            <a:fillRect/>
          </a:stretch>
        </p:blipFill>
        <p:spPr>
          <a:xfrm>
            <a:off x="4511040" y="3723012"/>
            <a:ext cx="3657600" cy="12700"/>
          </a:xfrm>
          <a:prstGeom prst="rect">
            <a:avLst/>
          </a:prstGeom>
        </p:spPr>
      </p:pic>
      <p:sp>
        <p:nvSpPr>
          <p:cNvPr id="6" name="Shape 1"/>
          <p:cNvSpPr/>
          <p:nvPr/>
        </p:nvSpPr>
        <p:spPr>
          <a:xfrm>
            <a:off x="779463" y="1387475"/>
            <a:ext cx="2284095" cy="2335530"/>
          </a:xfrm>
          <a:prstGeom prst="rect">
            <a:avLst/>
          </a:prstGeom>
          <a:solidFill>
            <a:srgbClr val="000000">
              <a:alpha val="0"/>
            </a:srgbClr>
          </a:solidFill>
          <a:effectLst>
            <a:outerShdw blurRad="50800" dist="26941" dir="2700000" algn="bl" rotWithShape="0">
              <a:srgbClr val="754412">
                <a:alpha val="40000"/>
              </a:srgbClr>
            </a:outerShdw>
          </a:effectLst>
        </p:spPr>
      </p:sp>
      <p:sp>
        <p:nvSpPr>
          <p:cNvPr id="7" name="Text 2"/>
          <p:cNvSpPr/>
          <p:nvPr/>
        </p:nvSpPr>
        <p:spPr>
          <a:xfrm>
            <a:off x="779463" y="1387475"/>
            <a:ext cx="2284095" cy="2335530"/>
          </a:xfrm>
          <a:prstGeom prst="rect">
            <a:avLst/>
          </a:prstGeom>
          <a:noFill/>
        </p:spPr>
        <p:txBody>
          <a:bodyPr wrap="square" lIns="0" tIns="0" rIns="0" bIns="0" rtlCol="0" anchor="t"/>
          <a:lstStyle/>
          <a:p>
            <a:pPr marL="0" indent="0" algn="ctr">
              <a:lnSpc>
                <a:spcPct val="110000"/>
              </a:lnSpc>
              <a:buNone/>
            </a:pPr>
            <a:r>
              <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rPr>
              <a:t>07</a:t>
            </a:r>
            <a:endPar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46-d0tiltk75iks2gau4fqg.png"/>
          <p:cNvPicPr>
            <a:picLocks noChangeAspect="1"/>
          </p:cNvPicPr>
          <p:nvPr/>
        </p:nvPicPr>
        <p:blipFill>
          <a:blip r:embed="rId1"/>
          <a:stretch>
            <a:fillRect/>
          </a:stretch>
        </p:blipFill>
        <p:spPr>
          <a:xfrm>
            <a:off x="1438905" y="3467141"/>
            <a:ext cx="1219200" cy="1193800"/>
          </a:xfrm>
          <a:prstGeom prst="rect">
            <a:avLst/>
          </a:prstGeom>
        </p:spPr>
      </p:pic>
      <p:pic>
        <p:nvPicPr>
          <p:cNvPr id="3" name="Image 1" descr="https://kimi-img.moonshot.cn/pub/slides/slides_tmpl/image/25-06-01-00:14:07-d0tiljs75iks2gau4fb0.png"/>
          <p:cNvPicPr>
            <a:picLocks noChangeAspect="1"/>
          </p:cNvPicPr>
          <p:nvPr/>
        </p:nvPicPr>
        <p:blipFill>
          <a:blip r:embed="rId2"/>
          <a:srcRect t="16" b="16"/>
          <a:stretch>
            <a:fillRect/>
          </a:stretch>
        </p:blipFill>
        <p:spPr>
          <a:xfrm>
            <a:off x="-3178" y="-1789"/>
            <a:ext cx="12195178" cy="6866415"/>
          </a:xfrm>
          <a:prstGeom prst="rect">
            <a:avLst/>
          </a:prstGeom>
        </p:spPr>
      </p:pic>
      <p:pic>
        <p:nvPicPr>
          <p:cNvPr id="4" name="Image 2" descr="https://kimi-img.moonshot.cn/pub/slides/slides_tmpl/image/25-06-01-00:14:27-d0tilos75iks2gau4fi0.png"/>
          <p:cNvPicPr>
            <a:picLocks noChangeAspect="1"/>
          </p:cNvPicPr>
          <p:nvPr/>
        </p:nvPicPr>
        <p:blipFill>
          <a:blip r:embed="rId3">
            <a:alphaModFix amt="34000"/>
          </a:blip>
          <a:srcRect t="19544" b="19544"/>
          <a:stretch>
            <a:fillRect/>
          </a:stretch>
        </p:blipFill>
        <p:spPr>
          <a:xfrm>
            <a:off x="2030730" y="3288665"/>
            <a:ext cx="8898255" cy="1475740"/>
          </a:xfrm>
          <a:prstGeom prst="rect">
            <a:avLst/>
          </a:prstGeom>
        </p:spPr>
      </p:pic>
      <p:pic>
        <p:nvPicPr>
          <p:cNvPr id="5" name="Image 3" descr="https://kimi-img.moonshot.cn/pub/slides/slides_tmpl/image/25-06-01-00:14:27-d0tilos75iks2gau4fi0.png"/>
          <p:cNvPicPr>
            <a:picLocks noChangeAspect="1"/>
          </p:cNvPicPr>
          <p:nvPr/>
        </p:nvPicPr>
        <p:blipFill>
          <a:blip r:embed="rId3">
            <a:alphaModFix amt="34000"/>
          </a:blip>
          <a:srcRect t="19544" b="19544"/>
          <a:stretch>
            <a:fillRect/>
          </a:stretch>
        </p:blipFill>
        <p:spPr>
          <a:xfrm>
            <a:off x="1115695" y="1694815"/>
            <a:ext cx="8880475" cy="1475740"/>
          </a:xfrm>
          <a:prstGeom prst="rect">
            <a:avLst/>
          </a:prstGeom>
        </p:spPr>
      </p:pic>
      <p:pic>
        <p:nvPicPr>
          <p:cNvPr id="6" name="Image 4" descr="https://kimi-img.moonshot.cn/pub/slides/slides_tmpl/image/25-06-01-00:14:27-d0tilos75iks2gau4fi0.png"/>
          <p:cNvPicPr>
            <a:picLocks noChangeAspect="1"/>
          </p:cNvPicPr>
          <p:nvPr/>
        </p:nvPicPr>
        <p:blipFill>
          <a:blip r:embed="rId3">
            <a:alphaModFix amt="34000"/>
          </a:blip>
          <a:srcRect t="19544" b="19544"/>
          <a:stretch>
            <a:fillRect/>
          </a:stretch>
        </p:blipFill>
        <p:spPr>
          <a:xfrm>
            <a:off x="3391535" y="4889500"/>
            <a:ext cx="8872220" cy="1475740"/>
          </a:xfrm>
          <a:prstGeom prst="rect">
            <a:avLst/>
          </a:prstGeom>
        </p:spPr>
      </p:pic>
      <p:sp>
        <p:nvSpPr>
          <p:cNvPr id="7" name="Text 0"/>
          <p:cNvSpPr/>
          <p:nvPr/>
        </p:nvSpPr>
        <p:spPr>
          <a:xfrm>
            <a:off x="1599543" y="1884932"/>
            <a:ext cx="526883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E4E3D"/>
                </a:solidFill>
                <a:latin typeface="Times New Roman Bold" panose="02020503050405090304" charset="0"/>
                <a:ea typeface="思源宋体" pitchFamily="34" charset="-122"/>
                <a:cs typeface="Times New Roman Bold" panose="02020503050405090304" charset="0"/>
              </a:rPr>
              <a:t>Ministry of Foreign Affairs</a:t>
            </a:r>
            <a:endParaRPr lang="en-US" sz="20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8" name="Text 1"/>
          <p:cNvSpPr/>
          <p:nvPr/>
        </p:nvSpPr>
        <p:spPr>
          <a:xfrm>
            <a:off x="1508259" y="2212649"/>
            <a:ext cx="7796220" cy="866140"/>
          </a:xfrm>
          <a:prstGeom prst="rect">
            <a:avLst/>
          </a:prstGeom>
          <a:noFill/>
        </p:spPr>
        <p:txBody>
          <a:bodyPr wrap="square" lIns="91440" tIns="45720" rIns="91440" bIns="45720" rtlCol="0" anchor="t">
            <a:spAutoFit/>
          </a:bodyPr>
          <a:lstStyle/>
          <a:p>
            <a:pPr marL="0" indent="0" algn="just">
              <a:lnSpc>
                <a:spcPct val="120000"/>
              </a:lnSpc>
              <a:buNone/>
            </a:pPr>
            <a:r>
              <a:rPr lang="en-US" sz="1400" dirty="0">
                <a:solidFill>
                  <a:srgbClr val="86422F"/>
                </a:solidFill>
                <a:latin typeface="Times New Roman Regular" panose="02020503050405090304" charset="0"/>
                <a:ea typeface="思源宋体" pitchFamily="34" charset="-122"/>
                <a:cs typeface="Times New Roman Regular" panose="02020503050405090304" charset="0"/>
              </a:rPr>
              <a:t>The Ministry of Foreign Affairs plays a central role in shaping China's Africa policy, setting the strategic direction for engagement.</a:t>
            </a:r>
            <a:endParaRPr lang="en-US" sz="1400"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9" name="Text 2"/>
          <p:cNvSpPr/>
          <p:nvPr/>
        </p:nvSpPr>
        <p:spPr>
          <a:xfrm>
            <a:off x="2552033" y="3457294"/>
            <a:ext cx="486849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E4E3D"/>
                </a:solidFill>
                <a:latin typeface="Times New Roman Bold" panose="02020503050405090304" charset="0"/>
                <a:ea typeface="思源宋体" pitchFamily="34" charset="-122"/>
                <a:cs typeface="Times New Roman Bold" panose="02020503050405090304" charset="0"/>
              </a:rPr>
              <a:t>Ministry of Commerce</a:t>
            </a:r>
            <a:endParaRPr lang="en-US" sz="20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10" name="Text 3"/>
          <p:cNvSpPr/>
          <p:nvPr/>
        </p:nvSpPr>
        <p:spPr>
          <a:xfrm>
            <a:off x="2460749" y="3785011"/>
            <a:ext cx="7796220" cy="866140"/>
          </a:xfrm>
          <a:prstGeom prst="rect">
            <a:avLst/>
          </a:prstGeom>
          <a:noFill/>
        </p:spPr>
        <p:txBody>
          <a:bodyPr wrap="square" lIns="91440" tIns="45720" rIns="91440" bIns="45720" rtlCol="0" anchor="t">
            <a:spAutoFit/>
          </a:bodyPr>
          <a:lstStyle/>
          <a:p>
            <a:pPr marL="0" indent="0" algn="just">
              <a:lnSpc>
                <a:spcPct val="120000"/>
              </a:lnSpc>
              <a:buNone/>
            </a:pPr>
            <a:r>
              <a:rPr lang="en-US" sz="1400" dirty="0">
                <a:solidFill>
                  <a:srgbClr val="86422F"/>
                </a:solidFill>
                <a:latin typeface="Times New Roman Regular" panose="02020503050405090304" charset="0"/>
                <a:ea typeface="思源宋体" pitchFamily="34" charset="-122"/>
                <a:cs typeface="Times New Roman Regular" panose="02020503050405090304" charset="0"/>
              </a:rPr>
              <a:t>The Ministry of Commerce oversees aid disbursements and trade negotiations, ensuring economic cooperation aligns with national interests.</a:t>
            </a:r>
            <a:endParaRPr lang="en-US" sz="1400"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1" name="Text 4"/>
          <p:cNvSpPr/>
          <p:nvPr/>
        </p:nvSpPr>
        <p:spPr>
          <a:xfrm>
            <a:off x="3882390" y="5084445"/>
            <a:ext cx="8284845"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E4E3D"/>
                </a:solidFill>
                <a:latin typeface="Times New Roman Bold" panose="02020503050405090304" charset="0"/>
                <a:ea typeface="思源宋体" pitchFamily="34" charset="-122"/>
                <a:cs typeface="Times New Roman Bold" panose="02020503050405090304" charset="0"/>
              </a:rPr>
              <a:t>State-Owned Assets Supervision and Administration Commission</a:t>
            </a:r>
            <a:endParaRPr lang="en-US" sz="20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12" name="Text 5"/>
          <p:cNvSpPr/>
          <p:nvPr/>
        </p:nvSpPr>
        <p:spPr>
          <a:xfrm>
            <a:off x="3791397" y="5361367"/>
            <a:ext cx="7720665" cy="866140"/>
          </a:xfrm>
          <a:prstGeom prst="rect">
            <a:avLst/>
          </a:prstGeom>
          <a:noFill/>
        </p:spPr>
        <p:txBody>
          <a:bodyPr wrap="square" lIns="91440" tIns="45720" rIns="91440" bIns="45720" rtlCol="0" anchor="t">
            <a:spAutoFit/>
          </a:bodyPr>
          <a:lstStyle/>
          <a:p>
            <a:pPr marL="0" indent="0" algn="just">
              <a:lnSpc>
                <a:spcPct val="120000"/>
              </a:lnSpc>
              <a:buNone/>
            </a:pPr>
            <a:r>
              <a:rPr lang="en-US" sz="1400" dirty="0">
                <a:solidFill>
                  <a:srgbClr val="86422F"/>
                </a:solidFill>
                <a:latin typeface="Times New Roman Regular" panose="02020503050405090304" charset="0"/>
                <a:ea typeface="思源宋体" pitchFamily="34" charset="-122"/>
                <a:cs typeface="Times New Roman Regular" panose="02020503050405090304" charset="0"/>
              </a:rPr>
              <a:t>SASAC manages state-owned enterprises, influencing their operations and strategies in Africa to support national goals.</a:t>
            </a:r>
            <a:endParaRPr lang="en-US" sz="1400"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3" name="Text 6"/>
          <p:cNvSpPr/>
          <p:nvPr/>
        </p:nvSpPr>
        <p:spPr>
          <a:xfrm>
            <a:off x="934263" y="2633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14" name="Shape 7"/>
          <p:cNvSpPr/>
          <p:nvPr/>
        </p:nvSpPr>
        <p:spPr>
          <a:xfrm>
            <a:off x="542215" y="782176"/>
            <a:ext cx="8152877" cy="833184"/>
          </a:xfrm>
          <a:prstGeom prst="rect">
            <a:avLst/>
          </a:prstGeom>
          <a:solidFill>
            <a:srgbClr val="000000">
              <a:alpha val="0"/>
            </a:srgbClr>
          </a:solidFill>
        </p:spPr>
      </p:sp>
      <p:sp>
        <p:nvSpPr>
          <p:cNvPr id="15" name="Text 8"/>
          <p:cNvSpPr/>
          <p:nvPr/>
        </p:nvSpPr>
        <p:spPr>
          <a:xfrm>
            <a:off x="542215" y="782176"/>
            <a:ext cx="8152877" cy="833184"/>
          </a:xfrm>
          <a:prstGeom prst="rect">
            <a:avLst/>
          </a:prstGeom>
          <a:noFill/>
        </p:spPr>
        <p:txBody>
          <a:bodyPr wrap="square" lIns="45720" tIns="9144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Who Runs China’s Africa Policy?</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6" name="Image 5" descr="https://kimi-img.moonshot.cn/pub/slides/slides_tmpl/image/25-06-01-00:14:03-d0tilis75iks2gau4f9g.png"/>
          <p:cNvPicPr>
            <a:picLocks noChangeAspect="1"/>
          </p:cNvPicPr>
          <p:nvPr/>
        </p:nvPicPr>
        <p:blipFill>
          <a:blip r:embed="rId4"/>
          <a:stretch>
            <a:fillRect/>
          </a:stretch>
        </p:blipFill>
        <p:spPr>
          <a:xfrm>
            <a:off x="702945" y="398145"/>
            <a:ext cx="993775" cy="384175"/>
          </a:xfrm>
          <a:prstGeom prst="rect">
            <a:avLst/>
          </a:prstGeom>
        </p:spPr>
      </p:pic>
      <p:sp>
        <p:nvSpPr>
          <p:cNvPr id="17" name="Shape 9"/>
          <p:cNvSpPr/>
          <p:nvPr/>
        </p:nvSpPr>
        <p:spPr>
          <a:xfrm flipH="1">
            <a:off x="11487150" y="501015"/>
            <a:ext cx="78105" cy="76880"/>
          </a:xfrm>
          <a:prstGeom prst="ellipse">
            <a:avLst/>
          </a:prstGeom>
          <a:solidFill>
            <a:srgbClr val="86422F"/>
          </a:solidFill>
        </p:spPr>
      </p:sp>
      <p:sp>
        <p:nvSpPr>
          <p:cNvPr id="18" name="Text 10"/>
          <p:cNvSpPr/>
          <p:nvPr/>
        </p:nvSpPr>
        <p:spPr>
          <a:xfrm>
            <a:off x="11487150"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9" name="Shape 11"/>
          <p:cNvSpPr/>
          <p:nvPr/>
        </p:nvSpPr>
        <p:spPr>
          <a:xfrm flipH="1">
            <a:off x="11358880" y="501015"/>
            <a:ext cx="78105" cy="76880"/>
          </a:xfrm>
          <a:prstGeom prst="ellipse">
            <a:avLst/>
          </a:prstGeom>
          <a:solidFill>
            <a:srgbClr val="86422F"/>
          </a:solidFill>
        </p:spPr>
      </p:sp>
      <p:sp>
        <p:nvSpPr>
          <p:cNvPr id="20" name="Text 12"/>
          <p:cNvSpPr/>
          <p:nvPr/>
        </p:nvSpPr>
        <p:spPr>
          <a:xfrm>
            <a:off x="11358880"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1" name="Shape 13"/>
          <p:cNvSpPr/>
          <p:nvPr/>
        </p:nvSpPr>
        <p:spPr>
          <a:xfrm flipH="1">
            <a:off x="11227435" y="501015"/>
            <a:ext cx="78105" cy="76880"/>
          </a:xfrm>
          <a:prstGeom prst="ellipse">
            <a:avLst/>
          </a:prstGeom>
          <a:solidFill>
            <a:srgbClr val="86422F"/>
          </a:solidFill>
        </p:spPr>
      </p:sp>
      <p:sp>
        <p:nvSpPr>
          <p:cNvPr id="22" name="Text 14"/>
          <p:cNvSpPr/>
          <p:nvPr/>
        </p:nvSpPr>
        <p:spPr>
          <a:xfrm>
            <a:off x="11227435"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3" name="Shape 15"/>
          <p:cNvSpPr/>
          <p:nvPr/>
        </p:nvSpPr>
        <p:spPr>
          <a:xfrm flipH="1">
            <a:off x="11096625" y="501015"/>
            <a:ext cx="78105" cy="76880"/>
          </a:xfrm>
          <a:prstGeom prst="ellipse">
            <a:avLst/>
          </a:prstGeom>
          <a:solidFill>
            <a:srgbClr val="86422F"/>
          </a:solidFill>
        </p:spPr>
      </p:sp>
      <p:sp>
        <p:nvSpPr>
          <p:cNvPr id="24" name="Text 16"/>
          <p:cNvSpPr/>
          <p:nvPr/>
        </p:nvSpPr>
        <p:spPr>
          <a:xfrm>
            <a:off x="11096625"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25" name="Image 6" descr="https://kimi-img.moonshot.cn/pub/slides/slides_tmpl/image/25-06-01-00:14:34-d0tilqk75iks2gau4fkg.png"/>
          <p:cNvPicPr>
            <a:picLocks noChangeAspect="1"/>
          </p:cNvPicPr>
          <p:nvPr/>
        </p:nvPicPr>
        <p:blipFill>
          <a:blip r:embed="rId5"/>
          <a:srcRect t="171" b="171"/>
          <a:stretch>
            <a:fillRect/>
          </a:stretch>
        </p:blipFill>
        <p:spPr>
          <a:xfrm>
            <a:off x="782320" y="2090420"/>
            <a:ext cx="725805" cy="730885"/>
          </a:xfrm>
          <a:prstGeom prst="rect">
            <a:avLst/>
          </a:prstGeom>
        </p:spPr>
      </p:pic>
      <p:sp>
        <p:nvSpPr>
          <p:cNvPr id="26" name="Shape 17"/>
          <p:cNvSpPr/>
          <p:nvPr/>
        </p:nvSpPr>
        <p:spPr>
          <a:xfrm>
            <a:off x="924560" y="2252980"/>
            <a:ext cx="441960" cy="351790"/>
          </a:xfrm>
          <a:prstGeom prst="rect">
            <a:avLst/>
          </a:prstGeom>
          <a:solidFill>
            <a:srgbClr val="000000">
              <a:alpha val="0"/>
            </a:srgbClr>
          </a:solidFill>
        </p:spPr>
      </p:sp>
      <p:sp>
        <p:nvSpPr>
          <p:cNvPr id="27" name="Text 18"/>
          <p:cNvSpPr/>
          <p:nvPr/>
        </p:nvSpPr>
        <p:spPr>
          <a:xfrm>
            <a:off x="924560" y="2252980"/>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8" name="Image 7" descr="https://kimi-img.moonshot.cn/pub/slides/slides_tmpl/image/25-06-01-00:14:34-d0tilqk75iks2gau4fkg.png"/>
          <p:cNvPicPr>
            <a:picLocks noChangeAspect="1"/>
          </p:cNvPicPr>
          <p:nvPr/>
        </p:nvPicPr>
        <p:blipFill>
          <a:blip r:embed="rId5"/>
          <a:srcRect t="171" b="171"/>
          <a:stretch>
            <a:fillRect/>
          </a:stretch>
        </p:blipFill>
        <p:spPr>
          <a:xfrm>
            <a:off x="1734820" y="3707130"/>
            <a:ext cx="725805" cy="730885"/>
          </a:xfrm>
          <a:prstGeom prst="rect">
            <a:avLst/>
          </a:prstGeom>
        </p:spPr>
      </p:pic>
      <p:sp>
        <p:nvSpPr>
          <p:cNvPr id="29" name="Shape 19"/>
          <p:cNvSpPr/>
          <p:nvPr/>
        </p:nvSpPr>
        <p:spPr>
          <a:xfrm>
            <a:off x="1860550" y="3869690"/>
            <a:ext cx="441960" cy="351790"/>
          </a:xfrm>
          <a:prstGeom prst="rect">
            <a:avLst/>
          </a:prstGeom>
          <a:solidFill>
            <a:srgbClr val="000000">
              <a:alpha val="0"/>
            </a:srgbClr>
          </a:solidFill>
        </p:spPr>
      </p:sp>
      <p:sp>
        <p:nvSpPr>
          <p:cNvPr id="30" name="Text 20"/>
          <p:cNvSpPr/>
          <p:nvPr/>
        </p:nvSpPr>
        <p:spPr>
          <a:xfrm>
            <a:off x="1860550" y="3869690"/>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31" name="Image 8" descr="https://kimi-img.moonshot.cn/pub/slides/slides_tmpl/image/25-06-01-00:14:34-d0tilqk75iks2gau4fkg.png"/>
          <p:cNvPicPr>
            <a:picLocks noChangeAspect="1"/>
          </p:cNvPicPr>
          <p:nvPr/>
        </p:nvPicPr>
        <p:blipFill>
          <a:blip r:embed="rId5"/>
          <a:srcRect t="171" b="171"/>
          <a:stretch>
            <a:fillRect/>
          </a:stretch>
        </p:blipFill>
        <p:spPr>
          <a:xfrm>
            <a:off x="3065780" y="5316855"/>
            <a:ext cx="725805" cy="730885"/>
          </a:xfrm>
          <a:prstGeom prst="rect">
            <a:avLst/>
          </a:prstGeom>
        </p:spPr>
      </p:pic>
      <p:sp>
        <p:nvSpPr>
          <p:cNvPr id="32" name="Shape 21"/>
          <p:cNvSpPr/>
          <p:nvPr/>
        </p:nvSpPr>
        <p:spPr>
          <a:xfrm>
            <a:off x="3191510" y="5479415"/>
            <a:ext cx="441960" cy="351790"/>
          </a:xfrm>
          <a:prstGeom prst="rect">
            <a:avLst/>
          </a:prstGeom>
          <a:solidFill>
            <a:srgbClr val="000000">
              <a:alpha val="0"/>
            </a:srgbClr>
          </a:solidFill>
        </p:spPr>
      </p:sp>
      <p:sp>
        <p:nvSpPr>
          <p:cNvPr id="33" name="Text 22"/>
          <p:cNvSpPr/>
          <p:nvPr/>
        </p:nvSpPr>
        <p:spPr>
          <a:xfrm>
            <a:off x="3191510" y="5479415"/>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03</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3:59-d0tilhs75iks2gau4f90.png"/>
          <p:cNvPicPr>
            <a:picLocks noChangeAspect="1"/>
          </p:cNvPicPr>
          <p:nvPr/>
        </p:nvPicPr>
        <p:blipFill>
          <a:blip r:embed="rId1"/>
          <a:srcRect t="16" b="16"/>
          <a:stretch>
            <a:fillRect/>
          </a:stretch>
        </p:blipFill>
        <p:spPr>
          <a:xfrm>
            <a:off x="0" y="3426"/>
            <a:ext cx="12191999" cy="6864626"/>
          </a:xfrm>
          <a:prstGeom prst="rect">
            <a:avLst/>
          </a:prstGeom>
        </p:spPr>
      </p:pic>
      <p:sp>
        <p:nvSpPr>
          <p:cNvPr id="3" name="Text 0"/>
          <p:cNvSpPr/>
          <p:nvPr/>
        </p:nvSpPr>
        <p:spPr>
          <a:xfrm>
            <a:off x="3063875" y="2105025"/>
            <a:ext cx="3766820" cy="984885"/>
          </a:xfrm>
          <a:prstGeom prst="rect">
            <a:avLst/>
          </a:prstGeom>
          <a:noFill/>
        </p:spPr>
        <p:txBody>
          <a:bodyPr wrap="square" lIns="0" tIns="0" rIns="0" bIns="0" rtlCol="0" anchor="t">
            <a:spAutoFit/>
          </a:bodyPr>
          <a:lstStyle/>
          <a:p>
            <a:pPr marL="0" indent="0" algn="l">
              <a:lnSpc>
                <a:spcPct val="10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Implications and Outlook</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4" name="Image 1" descr="https://kimi-img.moonshot.cn/pub/slides/slides_tmpl/image/25-06-01-00:13:57-d0tilhc75iks2gau4f8g.png"/>
          <p:cNvPicPr>
            <a:picLocks noChangeAspect="1"/>
          </p:cNvPicPr>
          <p:nvPr/>
        </p:nvPicPr>
        <p:blipFill>
          <a:blip r:embed="rId2"/>
          <a:srcRect t="15459" b="15459"/>
          <a:stretch>
            <a:fillRect/>
          </a:stretch>
        </p:blipFill>
        <p:spPr>
          <a:xfrm>
            <a:off x="4511040" y="3723012"/>
            <a:ext cx="3657600" cy="12700"/>
          </a:xfrm>
          <a:prstGeom prst="rect">
            <a:avLst/>
          </a:prstGeom>
        </p:spPr>
      </p:pic>
      <p:sp>
        <p:nvSpPr>
          <p:cNvPr id="6" name="Shape 1"/>
          <p:cNvSpPr/>
          <p:nvPr/>
        </p:nvSpPr>
        <p:spPr>
          <a:xfrm>
            <a:off x="779463" y="1387475"/>
            <a:ext cx="2284095" cy="2335530"/>
          </a:xfrm>
          <a:prstGeom prst="rect">
            <a:avLst/>
          </a:prstGeom>
          <a:solidFill>
            <a:srgbClr val="000000">
              <a:alpha val="0"/>
            </a:srgbClr>
          </a:solidFill>
          <a:effectLst>
            <a:outerShdw blurRad="50800" dist="26941" dir="2700000" algn="bl" rotWithShape="0">
              <a:srgbClr val="754412">
                <a:alpha val="40000"/>
              </a:srgbClr>
            </a:outerShdw>
          </a:effectLst>
        </p:spPr>
      </p:sp>
      <p:sp>
        <p:nvSpPr>
          <p:cNvPr id="7" name="Text 2"/>
          <p:cNvSpPr/>
          <p:nvPr/>
        </p:nvSpPr>
        <p:spPr>
          <a:xfrm>
            <a:off x="779463" y="1387475"/>
            <a:ext cx="2284095" cy="2335530"/>
          </a:xfrm>
          <a:prstGeom prst="rect">
            <a:avLst/>
          </a:prstGeom>
          <a:noFill/>
        </p:spPr>
        <p:txBody>
          <a:bodyPr wrap="square" lIns="0" tIns="0" rIns="0" bIns="0" rtlCol="0" anchor="t"/>
          <a:lstStyle/>
          <a:p>
            <a:pPr marL="0" indent="0" algn="ctr">
              <a:lnSpc>
                <a:spcPct val="110000"/>
              </a:lnSpc>
              <a:buNone/>
            </a:pPr>
            <a:r>
              <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rPr>
              <a:t>08</a:t>
            </a:r>
            <a:endPar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40-d0tils475iks2gau4fng.png"/>
          <p:cNvPicPr>
            <a:picLocks noChangeAspect="1"/>
          </p:cNvPicPr>
          <p:nvPr/>
        </p:nvPicPr>
        <p:blipFill>
          <a:blip r:embed="rId1"/>
          <a:srcRect t="16" b="16"/>
          <a:stretch>
            <a:fillRect/>
          </a:stretch>
        </p:blipFill>
        <p:spPr>
          <a:xfrm>
            <a:off x="0" y="0"/>
            <a:ext cx="12244070" cy="6894195"/>
          </a:xfrm>
          <a:prstGeom prst="rect">
            <a:avLst/>
          </a:prstGeom>
        </p:spPr>
      </p:pic>
      <p:sp>
        <p:nvSpPr>
          <p:cNvPr id="3" name="Text 0"/>
          <p:cNvSpPr/>
          <p:nvPr/>
        </p:nvSpPr>
        <p:spPr>
          <a:xfrm>
            <a:off x="743849" y="3219182"/>
            <a:ext cx="393992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Trade Imbalances</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4" name="Text 1"/>
          <p:cNvSpPr/>
          <p:nvPr/>
        </p:nvSpPr>
        <p:spPr>
          <a:xfrm>
            <a:off x="655955" y="3521075"/>
            <a:ext cx="3781425" cy="2030095"/>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While China-Africa trade has grown significantly, trade imbalances and debt risks raise questions about the long-term sustainability of these partnerships.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pic>
        <p:nvPicPr>
          <p:cNvPr id="5" name="Image 1" descr="https://kimi-img.moonshot.cn/pub/slides/slides_tmpl/image/25-06-01-00:14:36-d0tilr475iks2gau4fn0.png"/>
          <p:cNvPicPr>
            <a:picLocks noChangeAspect="1"/>
          </p:cNvPicPr>
          <p:nvPr/>
        </p:nvPicPr>
        <p:blipFill>
          <a:blip r:embed="rId2"/>
          <a:srcRect t="171" b="171"/>
          <a:stretch>
            <a:fillRect/>
          </a:stretch>
        </p:blipFill>
        <p:spPr>
          <a:xfrm>
            <a:off x="528320" y="2289175"/>
            <a:ext cx="923290" cy="930275"/>
          </a:xfrm>
          <a:prstGeom prst="rect">
            <a:avLst/>
          </a:prstGeom>
        </p:spPr>
      </p:pic>
      <p:sp>
        <p:nvSpPr>
          <p:cNvPr id="6" name="Shape 2"/>
          <p:cNvSpPr/>
          <p:nvPr/>
        </p:nvSpPr>
        <p:spPr>
          <a:xfrm>
            <a:off x="702945" y="2501900"/>
            <a:ext cx="539115" cy="447040"/>
          </a:xfrm>
          <a:prstGeom prst="rect">
            <a:avLst/>
          </a:prstGeom>
          <a:solidFill>
            <a:srgbClr val="000000">
              <a:alpha val="0"/>
            </a:srgbClr>
          </a:solidFill>
        </p:spPr>
      </p:sp>
      <p:sp>
        <p:nvSpPr>
          <p:cNvPr id="7" name="Text 3"/>
          <p:cNvSpPr/>
          <p:nvPr/>
        </p:nvSpPr>
        <p:spPr>
          <a:xfrm>
            <a:off x="702945" y="2501900"/>
            <a:ext cx="539115" cy="447040"/>
          </a:xfrm>
          <a:prstGeom prst="rect">
            <a:avLst/>
          </a:prstGeom>
          <a:noFill/>
        </p:spPr>
        <p:txBody>
          <a:bodyPr wrap="square" lIns="0" tIns="0" rIns="0" bIns="0" rtlCol="0" anchor="t"/>
          <a:lstStyle/>
          <a:p>
            <a:pPr marL="0" indent="0" algn="ctr">
              <a:lnSpc>
                <a:spcPct val="110000"/>
              </a:lnSpc>
              <a:buNone/>
            </a:pPr>
            <a:r>
              <a:rPr lang="en-US" sz="26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26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8" name="Text 4"/>
          <p:cNvSpPr/>
          <p:nvPr/>
        </p:nvSpPr>
        <p:spPr>
          <a:xfrm>
            <a:off x="934263" y="4792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9" name="Text 5"/>
          <p:cNvSpPr/>
          <p:nvPr/>
        </p:nvSpPr>
        <p:spPr>
          <a:xfrm>
            <a:off x="542215" y="998076"/>
            <a:ext cx="8152877" cy="833184"/>
          </a:xfrm>
          <a:prstGeom prst="rect">
            <a:avLst/>
          </a:prstGeom>
          <a:noFill/>
        </p:spPr>
        <p:txBody>
          <a:bodyPr wrap="square" lIns="91440" tIns="4572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Win-Win or Unequal Exchange?</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0" name="Image 2" descr="https://kimi-img.moonshot.cn/pub/slides/slides_tmpl/image/25-06-01-00:14:03-d0tilis75iks2gau4f9g.png"/>
          <p:cNvPicPr>
            <a:picLocks noChangeAspect="1"/>
          </p:cNvPicPr>
          <p:nvPr/>
        </p:nvPicPr>
        <p:blipFill>
          <a:blip r:embed="rId3"/>
          <a:stretch>
            <a:fillRect/>
          </a:stretch>
        </p:blipFill>
        <p:spPr>
          <a:xfrm>
            <a:off x="702945" y="614045"/>
            <a:ext cx="993775" cy="384175"/>
          </a:xfrm>
          <a:prstGeom prst="rect">
            <a:avLst/>
          </a:prstGeom>
        </p:spPr>
      </p:pic>
      <p:sp>
        <p:nvSpPr>
          <p:cNvPr id="11" name="Shape 6"/>
          <p:cNvSpPr/>
          <p:nvPr/>
        </p:nvSpPr>
        <p:spPr>
          <a:xfrm flipH="1">
            <a:off x="11487150" y="716915"/>
            <a:ext cx="78105" cy="76880"/>
          </a:xfrm>
          <a:prstGeom prst="ellipse">
            <a:avLst/>
          </a:prstGeom>
          <a:solidFill>
            <a:srgbClr val="86422F"/>
          </a:solidFill>
        </p:spPr>
      </p:sp>
      <p:sp>
        <p:nvSpPr>
          <p:cNvPr id="12" name="Text 7"/>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3" name="Shape 8"/>
          <p:cNvSpPr/>
          <p:nvPr/>
        </p:nvSpPr>
        <p:spPr>
          <a:xfrm flipH="1">
            <a:off x="11358880" y="716915"/>
            <a:ext cx="78105" cy="76880"/>
          </a:xfrm>
          <a:prstGeom prst="ellipse">
            <a:avLst/>
          </a:prstGeom>
          <a:solidFill>
            <a:srgbClr val="86422F"/>
          </a:solidFill>
        </p:spPr>
      </p:sp>
      <p:sp>
        <p:nvSpPr>
          <p:cNvPr id="14" name="Text 9"/>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5" name="Shape 10"/>
          <p:cNvSpPr/>
          <p:nvPr/>
        </p:nvSpPr>
        <p:spPr>
          <a:xfrm flipH="1">
            <a:off x="11227435" y="716915"/>
            <a:ext cx="78105" cy="76880"/>
          </a:xfrm>
          <a:prstGeom prst="ellipse">
            <a:avLst/>
          </a:prstGeom>
          <a:solidFill>
            <a:srgbClr val="86422F"/>
          </a:solidFill>
        </p:spPr>
      </p:sp>
      <p:sp>
        <p:nvSpPr>
          <p:cNvPr id="16" name="Text 11"/>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7" name="Shape 12"/>
          <p:cNvSpPr/>
          <p:nvPr/>
        </p:nvSpPr>
        <p:spPr>
          <a:xfrm flipH="1">
            <a:off x="11096625" y="716915"/>
            <a:ext cx="78105" cy="76880"/>
          </a:xfrm>
          <a:prstGeom prst="ellipse">
            <a:avLst/>
          </a:prstGeom>
          <a:solidFill>
            <a:srgbClr val="86422F"/>
          </a:solidFill>
        </p:spPr>
      </p:sp>
      <p:sp>
        <p:nvSpPr>
          <p:cNvPr id="18" name="Text 13"/>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9" name="Text 14"/>
          <p:cNvSpPr/>
          <p:nvPr/>
        </p:nvSpPr>
        <p:spPr>
          <a:xfrm>
            <a:off x="4811024" y="3219182"/>
            <a:ext cx="393992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Mixed Local Reactions</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20" name="Text 15"/>
          <p:cNvSpPr/>
          <p:nvPr/>
        </p:nvSpPr>
        <p:spPr>
          <a:xfrm>
            <a:off x="4723130" y="3521075"/>
            <a:ext cx="3781425" cy="2030095"/>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African reactions to Chinese engagement are mixed, with some praising infrastructure development and others criticizing job displacement and environmental concerns.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pic>
        <p:nvPicPr>
          <p:cNvPr id="21" name="Image 3" descr="https://kimi-img.moonshot.cn/pub/slides/slides_tmpl/image/25-06-01-00:14:36-d0tilr475iks2gau4fn0.png"/>
          <p:cNvPicPr>
            <a:picLocks noChangeAspect="1"/>
          </p:cNvPicPr>
          <p:nvPr/>
        </p:nvPicPr>
        <p:blipFill>
          <a:blip r:embed="rId2"/>
          <a:srcRect t="171" b="171"/>
          <a:stretch>
            <a:fillRect/>
          </a:stretch>
        </p:blipFill>
        <p:spPr>
          <a:xfrm>
            <a:off x="4595495" y="2289175"/>
            <a:ext cx="923290" cy="930275"/>
          </a:xfrm>
          <a:prstGeom prst="rect">
            <a:avLst/>
          </a:prstGeom>
        </p:spPr>
      </p:pic>
      <p:sp>
        <p:nvSpPr>
          <p:cNvPr id="22" name="Shape 16"/>
          <p:cNvSpPr/>
          <p:nvPr/>
        </p:nvSpPr>
        <p:spPr>
          <a:xfrm>
            <a:off x="4770120" y="2501900"/>
            <a:ext cx="539115" cy="447040"/>
          </a:xfrm>
          <a:prstGeom prst="rect">
            <a:avLst/>
          </a:prstGeom>
          <a:solidFill>
            <a:srgbClr val="000000">
              <a:alpha val="0"/>
            </a:srgbClr>
          </a:solidFill>
        </p:spPr>
      </p:sp>
      <p:sp>
        <p:nvSpPr>
          <p:cNvPr id="23" name="Text 17"/>
          <p:cNvSpPr/>
          <p:nvPr/>
        </p:nvSpPr>
        <p:spPr>
          <a:xfrm>
            <a:off x="4770120" y="2501900"/>
            <a:ext cx="539115" cy="447040"/>
          </a:xfrm>
          <a:prstGeom prst="rect">
            <a:avLst/>
          </a:prstGeom>
          <a:noFill/>
        </p:spPr>
        <p:txBody>
          <a:bodyPr wrap="square" lIns="0" tIns="0" rIns="0" bIns="0" rtlCol="0" anchor="t"/>
          <a:lstStyle/>
          <a:p>
            <a:pPr marL="0" indent="0" algn="ctr">
              <a:lnSpc>
                <a:spcPct val="110000"/>
              </a:lnSpc>
              <a:buNone/>
            </a:pPr>
            <a:r>
              <a:rPr lang="en-US" sz="26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2600" b="1" dirty="0">
              <a:solidFill>
                <a:srgbClr val="86422F"/>
              </a:solidFill>
              <a:latin typeface="Times New Roman Bold" panose="02020503050405090304" charset="0"/>
              <a:ea typeface="思源宋体" pitchFamily="34" charset="-122"/>
              <a:cs typeface="Times New Roman Bold" panose="0202050305040509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07-d0tiljs75iks2gau4fb0.png"/>
          <p:cNvPicPr>
            <a:picLocks noChangeAspect="1"/>
          </p:cNvPicPr>
          <p:nvPr/>
        </p:nvPicPr>
        <p:blipFill>
          <a:blip r:embed="rId1"/>
          <a:srcRect t="16" b="16"/>
          <a:stretch>
            <a:fillRect/>
          </a:stretch>
        </p:blipFill>
        <p:spPr>
          <a:xfrm>
            <a:off x="-3178" y="-1"/>
            <a:ext cx="12195178" cy="6866415"/>
          </a:xfrm>
          <a:prstGeom prst="rect">
            <a:avLst/>
          </a:prstGeom>
        </p:spPr>
      </p:pic>
      <p:pic>
        <p:nvPicPr>
          <p:cNvPr id="3" name="Image 1" descr="https://kimi-img.moonshot.cn/pub/slides/slides_tmpl/image/25-06-01-00:14:27-d0tilos75iks2gau4fi0.png"/>
          <p:cNvPicPr>
            <a:picLocks noChangeAspect="1"/>
          </p:cNvPicPr>
          <p:nvPr/>
        </p:nvPicPr>
        <p:blipFill>
          <a:blip r:embed="rId2">
            <a:alphaModFix amt="47000"/>
          </a:blip>
          <a:srcRect/>
          <a:stretch>
            <a:fillRect/>
          </a:stretch>
        </p:blipFill>
        <p:spPr>
          <a:xfrm rot="5400000">
            <a:off x="280035" y="2156460"/>
            <a:ext cx="4153535" cy="3482975"/>
          </a:xfrm>
          <a:prstGeom prst="rect">
            <a:avLst/>
          </a:prstGeom>
        </p:spPr>
      </p:pic>
      <p:sp>
        <p:nvSpPr>
          <p:cNvPr id="4" name="Text 0"/>
          <p:cNvSpPr/>
          <p:nvPr/>
        </p:nvSpPr>
        <p:spPr>
          <a:xfrm>
            <a:off x="1043940" y="2599055"/>
            <a:ext cx="2459355" cy="553720"/>
          </a:xfrm>
          <a:prstGeom prst="rect">
            <a:avLst/>
          </a:prstGeom>
          <a:noFill/>
        </p:spPr>
        <p:txBody>
          <a:bodyPr wrap="square" lIns="0" tIns="0" rIns="0" bIns="0" rtlCol="0" anchor="t">
            <a:spAutoFit/>
          </a:bodyPr>
          <a:lstStyle/>
          <a:p>
            <a:pPr marL="0" indent="0" algn="ctr">
              <a:lnSpc>
                <a:spcPct val="100000"/>
              </a:lnSpc>
              <a:buNone/>
            </a:pPr>
            <a:r>
              <a:rPr lang="en-US" sz="1800" b="1" dirty="0">
                <a:solidFill>
                  <a:srgbClr val="98462D"/>
                </a:solidFill>
                <a:latin typeface="Times New Roman Bold" panose="02020503050405090304" charset="0"/>
                <a:ea typeface="思源宋体" pitchFamily="34" charset="-122"/>
                <a:cs typeface="Times New Roman Bold" panose="02020503050405090304" charset="0"/>
              </a:rPr>
              <a:t>Potential for Deeper Cooperation</a:t>
            </a:r>
            <a:endParaRPr lang="en-US" sz="18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5" name="Shape 1"/>
          <p:cNvSpPr/>
          <p:nvPr/>
        </p:nvSpPr>
        <p:spPr>
          <a:xfrm>
            <a:off x="1552137" y="1913378"/>
            <a:ext cx="1473726" cy="525850"/>
          </a:xfrm>
          <a:prstGeom prst="rect">
            <a:avLst/>
          </a:prstGeom>
          <a:solidFill>
            <a:srgbClr val="000000">
              <a:alpha val="0"/>
            </a:srgbClr>
          </a:solidFill>
        </p:spPr>
      </p:sp>
      <p:sp>
        <p:nvSpPr>
          <p:cNvPr id="6" name="Text 2"/>
          <p:cNvSpPr/>
          <p:nvPr/>
        </p:nvSpPr>
        <p:spPr>
          <a:xfrm>
            <a:off x="1552137" y="1913378"/>
            <a:ext cx="1473726" cy="52585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MiSans" pitchFamily="34" charset="-122"/>
                <a:cs typeface="Times New Roman Bold" panose="02020503050405090304" charset="0"/>
              </a:rPr>
              <a:t>01</a:t>
            </a:r>
            <a:endParaRPr lang="en-US" sz="3200" b="1" dirty="0">
              <a:solidFill>
                <a:srgbClr val="86422F"/>
              </a:solidFill>
              <a:latin typeface="Times New Roman Bold" panose="02020503050405090304" charset="0"/>
              <a:ea typeface="MiSans" pitchFamily="34" charset="-122"/>
              <a:cs typeface="Times New Roman Bold" panose="02020503050405090304" charset="0"/>
            </a:endParaRPr>
          </a:p>
        </p:txBody>
      </p:sp>
      <p:sp>
        <p:nvSpPr>
          <p:cNvPr id="7" name="Text 3"/>
          <p:cNvSpPr/>
          <p:nvPr/>
        </p:nvSpPr>
        <p:spPr>
          <a:xfrm>
            <a:off x="839470" y="3223895"/>
            <a:ext cx="3057525" cy="2276475"/>
          </a:xfrm>
          <a:prstGeom prst="rect">
            <a:avLst/>
          </a:prstGeom>
          <a:noFill/>
        </p:spPr>
        <p:txBody>
          <a:bodyPr wrap="square" lIns="91440" tIns="45720" rIns="91440" bIns="45720" rtlCol="0" anchor="t"/>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There is potential for deeper industrial cooperation between China and Africa, driven by mutual economic interests.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8" name="Text 4"/>
          <p:cNvSpPr/>
          <p:nvPr/>
        </p:nvSpPr>
        <p:spPr>
          <a:xfrm>
            <a:off x="934263" y="2633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9" name="Shape 5"/>
          <p:cNvSpPr/>
          <p:nvPr/>
        </p:nvSpPr>
        <p:spPr>
          <a:xfrm>
            <a:off x="542215" y="782176"/>
            <a:ext cx="8152877" cy="833184"/>
          </a:xfrm>
          <a:prstGeom prst="rect">
            <a:avLst/>
          </a:prstGeom>
          <a:solidFill>
            <a:srgbClr val="000000">
              <a:alpha val="0"/>
            </a:srgbClr>
          </a:solidFill>
        </p:spPr>
      </p:sp>
      <p:sp>
        <p:nvSpPr>
          <p:cNvPr id="10" name="Text 6"/>
          <p:cNvSpPr/>
          <p:nvPr/>
        </p:nvSpPr>
        <p:spPr>
          <a:xfrm>
            <a:off x="542215" y="782176"/>
            <a:ext cx="8152877" cy="833184"/>
          </a:xfrm>
          <a:prstGeom prst="rect">
            <a:avLst/>
          </a:prstGeom>
          <a:noFill/>
        </p:spPr>
        <p:txBody>
          <a:bodyPr wrap="square" lIns="45720" tIns="9144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Future Trajectories</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1" name="Image 2" descr="https://kimi-img.moonshot.cn/pub/slides/slides_tmpl/image/25-06-01-00:14:03-d0tilis75iks2gau4f9g.png"/>
          <p:cNvPicPr>
            <a:picLocks noChangeAspect="1"/>
          </p:cNvPicPr>
          <p:nvPr/>
        </p:nvPicPr>
        <p:blipFill>
          <a:blip r:embed="rId3"/>
          <a:stretch>
            <a:fillRect/>
          </a:stretch>
        </p:blipFill>
        <p:spPr>
          <a:xfrm>
            <a:off x="702945" y="398145"/>
            <a:ext cx="993775" cy="384175"/>
          </a:xfrm>
          <a:prstGeom prst="rect">
            <a:avLst/>
          </a:prstGeom>
        </p:spPr>
      </p:pic>
      <p:sp>
        <p:nvSpPr>
          <p:cNvPr id="12" name="Shape 7"/>
          <p:cNvSpPr/>
          <p:nvPr/>
        </p:nvSpPr>
        <p:spPr>
          <a:xfrm flipH="1">
            <a:off x="11487150" y="501015"/>
            <a:ext cx="78105" cy="76880"/>
          </a:xfrm>
          <a:prstGeom prst="ellipse">
            <a:avLst/>
          </a:prstGeom>
          <a:solidFill>
            <a:srgbClr val="86422F"/>
          </a:solidFill>
        </p:spPr>
      </p:sp>
      <p:sp>
        <p:nvSpPr>
          <p:cNvPr id="13" name="Text 8"/>
          <p:cNvSpPr/>
          <p:nvPr/>
        </p:nvSpPr>
        <p:spPr>
          <a:xfrm>
            <a:off x="11487150"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4" name="Shape 9"/>
          <p:cNvSpPr/>
          <p:nvPr/>
        </p:nvSpPr>
        <p:spPr>
          <a:xfrm flipH="1">
            <a:off x="11358880" y="501015"/>
            <a:ext cx="78105" cy="76880"/>
          </a:xfrm>
          <a:prstGeom prst="ellipse">
            <a:avLst/>
          </a:prstGeom>
          <a:solidFill>
            <a:srgbClr val="86422F"/>
          </a:solidFill>
        </p:spPr>
      </p:sp>
      <p:sp>
        <p:nvSpPr>
          <p:cNvPr id="15" name="Text 10"/>
          <p:cNvSpPr/>
          <p:nvPr/>
        </p:nvSpPr>
        <p:spPr>
          <a:xfrm>
            <a:off x="11358880"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6" name="Shape 11"/>
          <p:cNvSpPr/>
          <p:nvPr/>
        </p:nvSpPr>
        <p:spPr>
          <a:xfrm flipH="1">
            <a:off x="11227435" y="501015"/>
            <a:ext cx="78105" cy="76880"/>
          </a:xfrm>
          <a:prstGeom prst="ellipse">
            <a:avLst/>
          </a:prstGeom>
          <a:solidFill>
            <a:srgbClr val="86422F"/>
          </a:solidFill>
        </p:spPr>
      </p:sp>
      <p:sp>
        <p:nvSpPr>
          <p:cNvPr id="17" name="Text 12"/>
          <p:cNvSpPr/>
          <p:nvPr/>
        </p:nvSpPr>
        <p:spPr>
          <a:xfrm>
            <a:off x="11227435"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8" name="Shape 13"/>
          <p:cNvSpPr/>
          <p:nvPr/>
        </p:nvSpPr>
        <p:spPr>
          <a:xfrm flipH="1">
            <a:off x="11096625" y="501015"/>
            <a:ext cx="78105" cy="76880"/>
          </a:xfrm>
          <a:prstGeom prst="ellipse">
            <a:avLst/>
          </a:prstGeom>
          <a:solidFill>
            <a:srgbClr val="86422F"/>
          </a:solidFill>
        </p:spPr>
      </p:sp>
      <p:sp>
        <p:nvSpPr>
          <p:cNvPr id="19" name="Text 14"/>
          <p:cNvSpPr/>
          <p:nvPr/>
        </p:nvSpPr>
        <p:spPr>
          <a:xfrm>
            <a:off x="11096625" y="5010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20" name="Image 3" descr="https://kimi-img.moonshot.cn/pub/slides/slides_tmpl/image/25-06-01-00:14:27-d0tilos75iks2gau4fi0.png"/>
          <p:cNvPicPr>
            <a:picLocks noChangeAspect="1"/>
          </p:cNvPicPr>
          <p:nvPr/>
        </p:nvPicPr>
        <p:blipFill>
          <a:blip r:embed="rId2">
            <a:alphaModFix amt="47000"/>
          </a:blip>
          <a:srcRect/>
          <a:stretch>
            <a:fillRect/>
          </a:stretch>
        </p:blipFill>
        <p:spPr>
          <a:xfrm rot="5400000">
            <a:off x="4017645" y="2156460"/>
            <a:ext cx="4153535" cy="3482975"/>
          </a:xfrm>
          <a:prstGeom prst="rect">
            <a:avLst/>
          </a:prstGeom>
        </p:spPr>
      </p:pic>
      <p:sp>
        <p:nvSpPr>
          <p:cNvPr id="21" name="Text 15"/>
          <p:cNvSpPr/>
          <p:nvPr/>
        </p:nvSpPr>
        <p:spPr>
          <a:xfrm>
            <a:off x="4781550" y="2599055"/>
            <a:ext cx="2459355" cy="276860"/>
          </a:xfrm>
          <a:prstGeom prst="rect">
            <a:avLst/>
          </a:prstGeom>
          <a:noFill/>
        </p:spPr>
        <p:txBody>
          <a:bodyPr wrap="square" lIns="0" tIns="0" rIns="0" bIns="0" rtlCol="0" anchor="t">
            <a:spAutoFit/>
          </a:bodyPr>
          <a:lstStyle/>
          <a:p>
            <a:pPr marL="0" indent="0" algn="ctr">
              <a:lnSpc>
                <a:spcPct val="100000"/>
              </a:lnSpc>
              <a:buNone/>
            </a:pPr>
            <a:r>
              <a:rPr lang="en-US" sz="1800" b="1" dirty="0">
                <a:solidFill>
                  <a:srgbClr val="98462D"/>
                </a:solidFill>
                <a:latin typeface="Times New Roman Bold" panose="02020503050405090304" charset="0"/>
                <a:ea typeface="思源宋体" pitchFamily="34" charset="-122"/>
                <a:cs typeface="Times New Roman Bold" panose="02020503050405090304" charset="0"/>
              </a:rPr>
              <a:t>African Agency</a:t>
            </a:r>
            <a:endParaRPr lang="en-US" sz="18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22" name="Shape 16"/>
          <p:cNvSpPr/>
          <p:nvPr/>
        </p:nvSpPr>
        <p:spPr>
          <a:xfrm>
            <a:off x="5289747" y="1913378"/>
            <a:ext cx="1473726" cy="541020"/>
          </a:xfrm>
          <a:prstGeom prst="rect">
            <a:avLst/>
          </a:prstGeom>
          <a:solidFill>
            <a:srgbClr val="000000">
              <a:alpha val="0"/>
            </a:srgbClr>
          </a:solidFill>
        </p:spPr>
      </p:sp>
      <p:sp>
        <p:nvSpPr>
          <p:cNvPr id="23" name="Text 17"/>
          <p:cNvSpPr/>
          <p:nvPr/>
        </p:nvSpPr>
        <p:spPr>
          <a:xfrm>
            <a:off x="5289747" y="1913378"/>
            <a:ext cx="1473726"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MiSans" pitchFamily="34" charset="-122"/>
                <a:cs typeface="Times New Roman Bold" panose="02020503050405090304" charset="0"/>
              </a:rPr>
              <a:t>02</a:t>
            </a:r>
            <a:endParaRPr lang="en-US" sz="3200" b="1" dirty="0">
              <a:solidFill>
                <a:srgbClr val="86422F"/>
              </a:solidFill>
              <a:latin typeface="Times New Roman Bold" panose="02020503050405090304" charset="0"/>
              <a:ea typeface="MiSans" pitchFamily="34" charset="-122"/>
              <a:cs typeface="Times New Roman Bold" panose="02020503050405090304" charset="0"/>
            </a:endParaRPr>
          </a:p>
        </p:txBody>
      </p:sp>
      <p:sp>
        <p:nvSpPr>
          <p:cNvPr id="24" name="Text 18"/>
          <p:cNvSpPr/>
          <p:nvPr/>
        </p:nvSpPr>
        <p:spPr>
          <a:xfrm>
            <a:off x="4577080" y="3223895"/>
            <a:ext cx="3057525" cy="2276475"/>
          </a:xfrm>
          <a:prstGeom prst="rect">
            <a:avLst/>
          </a:prstGeom>
          <a:noFill/>
        </p:spPr>
        <p:txBody>
          <a:bodyPr wrap="square" lIns="91440" tIns="45720" rIns="91440" bIns="45720" rtlCol="0" anchor="t"/>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African countries have the opportunity to leverage Chinese investment for sustainable development, but they must navigate complex geopolitical dynamics.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pic>
        <p:nvPicPr>
          <p:cNvPr id="25" name="Image 4" descr="https://kimi-img.moonshot.cn/pub/slides/slides_tmpl/image/25-06-01-00:14:27-d0tilos75iks2gau4fi0.png"/>
          <p:cNvPicPr>
            <a:picLocks noChangeAspect="1"/>
          </p:cNvPicPr>
          <p:nvPr/>
        </p:nvPicPr>
        <p:blipFill>
          <a:blip r:embed="rId2">
            <a:alphaModFix amt="47000"/>
          </a:blip>
          <a:srcRect/>
          <a:stretch>
            <a:fillRect/>
          </a:stretch>
        </p:blipFill>
        <p:spPr>
          <a:xfrm rot="5400000">
            <a:off x="7804150" y="2156460"/>
            <a:ext cx="4153535" cy="3482975"/>
          </a:xfrm>
          <a:prstGeom prst="rect">
            <a:avLst/>
          </a:prstGeom>
        </p:spPr>
      </p:pic>
      <p:sp>
        <p:nvSpPr>
          <p:cNvPr id="26" name="Text 19"/>
          <p:cNvSpPr/>
          <p:nvPr/>
        </p:nvSpPr>
        <p:spPr>
          <a:xfrm>
            <a:off x="8568055" y="2599055"/>
            <a:ext cx="2459355" cy="276860"/>
          </a:xfrm>
          <a:prstGeom prst="rect">
            <a:avLst/>
          </a:prstGeom>
          <a:noFill/>
        </p:spPr>
        <p:txBody>
          <a:bodyPr wrap="square" lIns="0" tIns="0" rIns="0" bIns="0" rtlCol="0" anchor="t">
            <a:spAutoFit/>
          </a:bodyPr>
          <a:lstStyle/>
          <a:p>
            <a:pPr marL="0" indent="0" algn="ctr">
              <a:lnSpc>
                <a:spcPct val="100000"/>
              </a:lnSpc>
              <a:buNone/>
            </a:pPr>
            <a:r>
              <a:rPr lang="en-US" sz="1800" b="1" dirty="0">
                <a:solidFill>
                  <a:srgbClr val="98462D"/>
                </a:solidFill>
                <a:latin typeface="Times New Roman Bold" panose="02020503050405090304" charset="0"/>
                <a:ea typeface="思源宋体" pitchFamily="34" charset="-122"/>
                <a:cs typeface="Times New Roman Bold" panose="02020503050405090304" charset="0"/>
              </a:rPr>
              <a:t>Global Competition</a:t>
            </a:r>
            <a:endParaRPr lang="en-US" sz="18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27" name="Shape 20"/>
          <p:cNvSpPr/>
          <p:nvPr/>
        </p:nvSpPr>
        <p:spPr>
          <a:xfrm>
            <a:off x="9076252" y="1913378"/>
            <a:ext cx="1473726" cy="541020"/>
          </a:xfrm>
          <a:prstGeom prst="rect">
            <a:avLst/>
          </a:prstGeom>
          <a:solidFill>
            <a:srgbClr val="000000">
              <a:alpha val="0"/>
            </a:srgbClr>
          </a:solidFill>
        </p:spPr>
      </p:sp>
      <p:sp>
        <p:nvSpPr>
          <p:cNvPr id="28" name="Text 21"/>
          <p:cNvSpPr/>
          <p:nvPr/>
        </p:nvSpPr>
        <p:spPr>
          <a:xfrm>
            <a:off x="9076252" y="1913378"/>
            <a:ext cx="1473726"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Bold" panose="02020503050405090304" charset="0"/>
                <a:ea typeface="MiSans" pitchFamily="34" charset="-122"/>
                <a:cs typeface="Times New Roman Bold" panose="02020503050405090304" charset="0"/>
              </a:rPr>
              <a:t>03</a:t>
            </a:r>
            <a:endParaRPr lang="en-US" sz="3200" b="1" dirty="0">
              <a:solidFill>
                <a:srgbClr val="86422F"/>
              </a:solidFill>
              <a:latin typeface="Times New Roman Bold" panose="02020503050405090304" charset="0"/>
              <a:ea typeface="MiSans" pitchFamily="34" charset="-122"/>
              <a:cs typeface="Times New Roman Bold" panose="02020503050405090304" charset="0"/>
            </a:endParaRPr>
          </a:p>
        </p:txBody>
      </p:sp>
      <p:sp>
        <p:nvSpPr>
          <p:cNvPr id="29" name="Text 22"/>
          <p:cNvSpPr/>
          <p:nvPr/>
        </p:nvSpPr>
        <p:spPr>
          <a:xfrm>
            <a:off x="8363585" y="3223895"/>
            <a:ext cx="3057525" cy="2276475"/>
          </a:xfrm>
          <a:prstGeom prst="rect">
            <a:avLst/>
          </a:prstGeom>
          <a:noFill/>
        </p:spPr>
        <p:txBody>
          <a:bodyPr wrap="square" lIns="91440" tIns="45720" rIns="91440" bIns="45720" rtlCol="0" anchor="t"/>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China's engagement in Africa is influenced by global competition with the U.S. and EU, shaping its strategy and Africa's bargaining power.</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59-d0tim0s75iks2gau4fsg.png"/>
          <p:cNvPicPr>
            <a:picLocks noChangeAspect="1"/>
          </p:cNvPicPr>
          <p:nvPr/>
        </p:nvPicPr>
        <p:blipFill>
          <a:blip r:embed="rId1"/>
          <a:srcRect t="16" b="16"/>
          <a:stretch>
            <a:fillRect/>
          </a:stretch>
        </p:blipFill>
        <p:spPr>
          <a:xfrm>
            <a:off x="-3178" y="-1"/>
            <a:ext cx="12195178" cy="6866415"/>
          </a:xfrm>
          <a:prstGeom prst="rect">
            <a:avLst/>
          </a:prstGeom>
        </p:spPr>
      </p:pic>
      <p:pic>
        <p:nvPicPr>
          <p:cNvPr id="3" name="Image 1" descr="https://kimi-img.moonshot.cn/pub/slides/slides_tmpl/image/25-06-01-00:15:08-d0tim3475iks2gau4g0g.png"/>
          <p:cNvPicPr>
            <a:picLocks noChangeAspect="1"/>
          </p:cNvPicPr>
          <p:nvPr/>
        </p:nvPicPr>
        <p:blipFill>
          <a:blip r:embed="rId2"/>
          <a:srcRect t="97" b="97"/>
          <a:stretch>
            <a:fillRect/>
          </a:stretch>
        </p:blipFill>
        <p:spPr>
          <a:xfrm>
            <a:off x="455930" y="1642745"/>
            <a:ext cx="11389995" cy="3279140"/>
          </a:xfrm>
          <a:prstGeom prst="rect">
            <a:avLst/>
          </a:prstGeom>
        </p:spPr>
      </p:pic>
      <p:sp>
        <p:nvSpPr>
          <p:cNvPr id="4" name="Text 0"/>
          <p:cNvSpPr/>
          <p:nvPr/>
        </p:nvSpPr>
        <p:spPr>
          <a:xfrm>
            <a:off x="789604" y="2437560"/>
            <a:ext cx="3865625" cy="27686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98462D"/>
                </a:solidFill>
                <a:latin typeface="Times New Roman Bold" panose="02020503050405090304" charset="0"/>
                <a:ea typeface="思源宋体" pitchFamily="34" charset="-122"/>
                <a:cs typeface="Times New Roman Bold" panose="02020503050405090304" charset="0"/>
              </a:rPr>
              <a:t>Evolution of Relations</a:t>
            </a:r>
            <a:endParaRPr lang="en-US" sz="18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5" name="Text 1"/>
          <p:cNvSpPr/>
          <p:nvPr/>
        </p:nvSpPr>
        <p:spPr>
          <a:xfrm>
            <a:off x="6326899" y="2437560"/>
            <a:ext cx="3865625" cy="27686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98462D"/>
                </a:solidFill>
                <a:latin typeface="Times New Roman Bold" panose="02020503050405090304" charset="0"/>
                <a:ea typeface="思源宋体" pitchFamily="34" charset="-122"/>
                <a:cs typeface="Times New Roman Bold" panose="02020503050405090304" charset="0"/>
              </a:rPr>
              <a:t>Institutional Mechanisms</a:t>
            </a:r>
            <a:endParaRPr lang="en-US" sz="18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6" name="Text 2"/>
          <p:cNvSpPr/>
          <p:nvPr/>
        </p:nvSpPr>
        <p:spPr>
          <a:xfrm>
            <a:off x="6237405" y="2735448"/>
            <a:ext cx="5155235" cy="1356525"/>
          </a:xfrm>
          <a:prstGeom prst="rect">
            <a:avLst/>
          </a:prstGeom>
          <a:noFill/>
        </p:spPr>
        <p:txBody>
          <a:bodyPr wrap="square" lIns="91440" tIns="45720" rIns="91440" bIns="45720" rtlCol="0" anchor="t">
            <a:spAutoFit/>
          </a:bodyPr>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Institutions like FOCAC and policy frameworks like the 2006 White Paper shape China's engagement, providing structure and continuity.</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7" name="Text 3"/>
          <p:cNvSpPr/>
          <p:nvPr/>
        </p:nvSpPr>
        <p:spPr>
          <a:xfrm>
            <a:off x="708274" y="2735448"/>
            <a:ext cx="5155235" cy="1383665"/>
          </a:xfrm>
          <a:prstGeom prst="rect">
            <a:avLst/>
          </a:prstGeom>
          <a:noFill/>
        </p:spPr>
        <p:txBody>
          <a:bodyPr wrap="square" lIns="91440" tIns="45720" rIns="91440" bIns="45720" rtlCol="0" anchor="t">
            <a:spAutoFit/>
          </a:bodyPr>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China-Africa relations have evolved from ideological solidarity to strategic partnerships, driven by mutual economic interests.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8" name="Text 4"/>
          <p:cNvSpPr/>
          <p:nvPr/>
        </p:nvSpPr>
        <p:spPr>
          <a:xfrm>
            <a:off x="789604" y="4760136"/>
            <a:ext cx="3865625" cy="27686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98462D"/>
                </a:solidFill>
                <a:latin typeface="Times New Roman Bold" panose="02020503050405090304" charset="0"/>
                <a:ea typeface="思源宋体" pitchFamily="34" charset="-122"/>
                <a:cs typeface="Times New Roman Bold" panose="02020503050405090304" charset="0"/>
              </a:rPr>
              <a:t>Win-Win Approach</a:t>
            </a:r>
            <a:endParaRPr lang="en-US" sz="18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9" name="Text 5"/>
          <p:cNvSpPr/>
          <p:nvPr/>
        </p:nvSpPr>
        <p:spPr>
          <a:xfrm>
            <a:off x="6326899" y="4760136"/>
            <a:ext cx="3865625" cy="27686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98462D"/>
                </a:solidFill>
                <a:latin typeface="Times New Roman Bold" panose="02020503050405090304" charset="0"/>
                <a:ea typeface="思源宋体" pitchFamily="34" charset="-122"/>
                <a:cs typeface="Times New Roman Bold" panose="02020503050405090304" charset="0"/>
              </a:rPr>
              <a:t>Future Challenges</a:t>
            </a:r>
            <a:endParaRPr lang="en-US" sz="1800" b="1" dirty="0">
              <a:solidFill>
                <a:srgbClr val="98462D"/>
              </a:solidFill>
              <a:latin typeface="Times New Roman Bold" panose="02020503050405090304" charset="0"/>
              <a:ea typeface="思源宋体" pitchFamily="34" charset="-122"/>
              <a:cs typeface="Times New Roman Bold" panose="02020503050405090304" charset="0"/>
            </a:endParaRPr>
          </a:p>
        </p:txBody>
      </p:sp>
      <p:sp>
        <p:nvSpPr>
          <p:cNvPr id="10" name="Text 6"/>
          <p:cNvSpPr/>
          <p:nvPr/>
        </p:nvSpPr>
        <p:spPr>
          <a:xfrm>
            <a:off x="6237405" y="5058024"/>
            <a:ext cx="5155235" cy="1356525"/>
          </a:xfrm>
          <a:prstGeom prst="rect">
            <a:avLst/>
          </a:prstGeom>
          <a:noFill/>
        </p:spPr>
        <p:txBody>
          <a:bodyPr wrap="square" lIns="91440" tIns="45720" rIns="91440" bIns="45720" rtlCol="0" anchor="t">
            <a:spAutoFit/>
          </a:bodyPr>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Future challenges include addressing trade imbalances, ensuring sustainable development, and navigating geopolitical competition.</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11" name="Text 7"/>
          <p:cNvSpPr/>
          <p:nvPr/>
        </p:nvSpPr>
        <p:spPr>
          <a:xfrm>
            <a:off x="708274" y="5058024"/>
            <a:ext cx="5155235" cy="1356525"/>
          </a:xfrm>
          <a:prstGeom prst="rect">
            <a:avLst/>
          </a:prstGeom>
          <a:noFill/>
        </p:spPr>
        <p:txBody>
          <a:bodyPr wrap="square" lIns="91440" tIns="45720" rIns="91440" bIns="45720" rtlCol="0" anchor="t">
            <a:spAutoFit/>
          </a:bodyPr>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China's 'win-win' approach emphasizes non-interference and mutual benefit, but its impact varies across different African contexts.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12" name="Shape 8"/>
          <p:cNvSpPr/>
          <p:nvPr/>
        </p:nvSpPr>
        <p:spPr>
          <a:xfrm>
            <a:off x="542215" y="909176"/>
            <a:ext cx="8152877" cy="833184"/>
          </a:xfrm>
          <a:prstGeom prst="rect">
            <a:avLst/>
          </a:prstGeom>
          <a:solidFill>
            <a:srgbClr val="000000">
              <a:alpha val="0"/>
            </a:srgbClr>
          </a:solidFill>
        </p:spPr>
      </p:sp>
      <p:sp>
        <p:nvSpPr>
          <p:cNvPr id="13" name="Text 9"/>
          <p:cNvSpPr/>
          <p:nvPr/>
        </p:nvSpPr>
        <p:spPr>
          <a:xfrm>
            <a:off x="542215" y="909176"/>
            <a:ext cx="8152877" cy="833184"/>
          </a:xfrm>
          <a:prstGeom prst="rect">
            <a:avLst/>
          </a:prstGeom>
          <a:noFill/>
        </p:spPr>
        <p:txBody>
          <a:bodyPr wrap="square" lIns="45720" tIns="9144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Key Takeaways</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4" name="Image 2" descr="https://kimi-img.moonshot.cn/pub/slides/slides_tmpl/image/25-06-01-00:14:03-d0tilis75iks2gau4f9g.png"/>
          <p:cNvPicPr>
            <a:picLocks noChangeAspect="1"/>
          </p:cNvPicPr>
          <p:nvPr/>
        </p:nvPicPr>
        <p:blipFill>
          <a:blip r:embed="rId3"/>
          <a:stretch>
            <a:fillRect/>
          </a:stretch>
        </p:blipFill>
        <p:spPr>
          <a:xfrm>
            <a:off x="702945" y="512445"/>
            <a:ext cx="993775" cy="384175"/>
          </a:xfrm>
          <a:prstGeom prst="rect">
            <a:avLst/>
          </a:prstGeom>
        </p:spPr>
      </p:pic>
      <p:sp>
        <p:nvSpPr>
          <p:cNvPr id="15" name="Shape 10"/>
          <p:cNvSpPr/>
          <p:nvPr/>
        </p:nvSpPr>
        <p:spPr>
          <a:xfrm flipH="1">
            <a:off x="11487150" y="716915"/>
            <a:ext cx="78105" cy="76880"/>
          </a:xfrm>
          <a:prstGeom prst="ellipse">
            <a:avLst/>
          </a:prstGeom>
          <a:solidFill>
            <a:srgbClr val="86422F"/>
          </a:solidFill>
        </p:spPr>
      </p:sp>
      <p:sp>
        <p:nvSpPr>
          <p:cNvPr id="16" name="Text 11"/>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7" name="Shape 12"/>
          <p:cNvSpPr/>
          <p:nvPr/>
        </p:nvSpPr>
        <p:spPr>
          <a:xfrm flipH="1">
            <a:off x="11358880" y="716915"/>
            <a:ext cx="78105" cy="76880"/>
          </a:xfrm>
          <a:prstGeom prst="ellipse">
            <a:avLst/>
          </a:prstGeom>
          <a:solidFill>
            <a:srgbClr val="86422F"/>
          </a:solidFill>
        </p:spPr>
      </p:sp>
      <p:sp>
        <p:nvSpPr>
          <p:cNvPr id="18" name="Text 13"/>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9" name="Shape 14"/>
          <p:cNvSpPr/>
          <p:nvPr/>
        </p:nvSpPr>
        <p:spPr>
          <a:xfrm flipH="1">
            <a:off x="11227435" y="716915"/>
            <a:ext cx="78105" cy="76880"/>
          </a:xfrm>
          <a:prstGeom prst="ellipse">
            <a:avLst/>
          </a:prstGeom>
          <a:solidFill>
            <a:srgbClr val="86422F"/>
          </a:solidFill>
        </p:spPr>
      </p:sp>
      <p:sp>
        <p:nvSpPr>
          <p:cNvPr id="20" name="Text 15"/>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1" name="Shape 16"/>
          <p:cNvSpPr/>
          <p:nvPr/>
        </p:nvSpPr>
        <p:spPr>
          <a:xfrm flipH="1">
            <a:off x="11096625" y="716915"/>
            <a:ext cx="78105" cy="76880"/>
          </a:xfrm>
          <a:prstGeom prst="ellipse">
            <a:avLst/>
          </a:prstGeom>
          <a:solidFill>
            <a:srgbClr val="86422F"/>
          </a:solidFill>
        </p:spPr>
      </p:sp>
      <p:sp>
        <p:nvSpPr>
          <p:cNvPr id="22" name="Text 17"/>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3:52-d0tilg475iks2gau4f50.png"/>
          <p:cNvPicPr>
            <a:picLocks noChangeAspect="1"/>
          </p:cNvPicPr>
          <p:nvPr/>
        </p:nvPicPr>
        <p:blipFill>
          <a:blip r:embed="rId1"/>
          <a:srcRect t="16" b="16"/>
          <a:stretch>
            <a:fillRect/>
          </a:stretch>
        </p:blipFill>
        <p:spPr>
          <a:xfrm>
            <a:off x="-11430" y="0"/>
            <a:ext cx="12203430" cy="6871335"/>
          </a:xfrm>
          <a:prstGeom prst="rect">
            <a:avLst/>
          </a:prstGeom>
        </p:spPr>
      </p:pic>
      <p:sp>
        <p:nvSpPr>
          <p:cNvPr id="3" name="Text 0"/>
          <p:cNvSpPr/>
          <p:nvPr/>
        </p:nvSpPr>
        <p:spPr>
          <a:xfrm>
            <a:off x="721360" y="918210"/>
            <a:ext cx="2915285" cy="607060"/>
          </a:xfrm>
          <a:prstGeom prst="rect">
            <a:avLst/>
          </a:prstGeom>
          <a:noFill/>
        </p:spPr>
        <p:txBody>
          <a:bodyPr wrap="square" lIns="91440" tIns="45720" rIns="91440" bIns="45720" rtlCol="0" anchor="t"/>
          <a:lstStyle/>
          <a:p>
            <a:pPr marL="0" indent="0" algn="l">
              <a:lnSpc>
                <a:spcPct val="90000"/>
              </a:lnSpc>
              <a:buNone/>
            </a:pPr>
            <a:r>
              <a:rPr lang="en-US" sz="3600" b="1" dirty="0">
                <a:solidFill>
                  <a:srgbClr val="86422F"/>
                </a:solidFill>
                <a:latin typeface="Times New Roman Regular" panose="02020503050405090304" charset="0"/>
                <a:ea typeface="思源宋体" pitchFamily="34" charset="-122"/>
                <a:cs typeface="思源宋体" pitchFamily="34" charset="-120"/>
              </a:rPr>
              <a:t>目录</a:t>
            </a:r>
            <a:endParaRPr lang="en-US" sz="3600" b="1" dirty="0">
              <a:solidFill>
                <a:srgbClr val="86422F"/>
              </a:solidFill>
              <a:latin typeface="Times New Roman Regular" panose="02020503050405090304" charset="0"/>
              <a:ea typeface="思源宋体" pitchFamily="34" charset="-122"/>
              <a:cs typeface="思源宋体" pitchFamily="34" charset="-120"/>
            </a:endParaRPr>
          </a:p>
        </p:txBody>
      </p:sp>
      <p:sp>
        <p:nvSpPr>
          <p:cNvPr id="4" name="Text 1"/>
          <p:cNvSpPr/>
          <p:nvPr/>
        </p:nvSpPr>
        <p:spPr>
          <a:xfrm>
            <a:off x="838845" y="669528"/>
            <a:ext cx="1080135" cy="215265"/>
          </a:xfrm>
          <a:prstGeom prst="rect">
            <a:avLst/>
          </a:prstGeom>
          <a:noFill/>
        </p:spPr>
        <p:txBody>
          <a:bodyPr wrap="square" lIns="0" tIns="0" rIns="0" bIns="0" rtlCol="0" anchor="t">
            <a:spAutoFit/>
          </a:bodyPr>
          <a:lstStyle/>
          <a:p>
            <a:pPr marL="0" indent="0" algn="l">
              <a:lnSpc>
                <a:spcPct val="100000"/>
              </a:lnSpc>
              <a:buNone/>
            </a:pPr>
            <a:r>
              <a:rPr lang="en-US" sz="1400" b="1" dirty="0">
                <a:solidFill>
                  <a:srgbClr val="86422F"/>
                </a:solidFill>
                <a:latin typeface="Times New Roman Regular" panose="02020503050405090304" charset="0"/>
                <a:ea typeface="思源宋体" pitchFamily="34" charset="-122"/>
                <a:cs typeface="Times New Roman Regular" panose="02020503050405090304" charset="0"/>
              </a:rPr>
              <a:t>Contents</a:t>
            </a:r>
            <a:endParaRPr lang="en-US" sz="14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5" name="Shape 2"/>
          <p:cNvSpPr/>
          <p:nvPr/>
        </p:nvSpPr>
        <p:spPr>
          <a:xfrm flipH="1">
            <a:off x="11601450" y="723265"/>
            <a:ext cx="78105" cy="76880"/>
          </a:xfrm>
          <a:prstGeom prst="ellipse">
            <a:avLst/>
          </a:prstGeom>
          <a:solidFill>
            <a:srgbClr val="86422F"/>
          </a:solidFill>
        </p:spPr>
      </p:sp>
      <p:sp>
        <p:nvSpPr>
          <p:cNvPr id="6" name="Text 3"/>
          <p:cNvSpPr/>
          <p:nvPr/>
        </p:nvSpPr>
        <p:spPr>
          <a:xfrm>
            <a:off x="11601450" y="723265"/>
            <a:ext cx="78105" cy="76880"/>
          </a:xfrm>
          <a:prstGeom prst="rect">
            <a:avLst/>
          </a:prstGeom>
          <a:noFill/>
        </p:spPr>
        <p:txBody>
          <a:bodyPr wrap="square" lIns="45720" tIns="91440" rIns="91440" bIns="45720" rtlCol="0" anchor="ctr"/>
          <a:lstStyle/>
          <a:p>
            <a:pPr marL="0" indent="0">
              <a:lnSpc>
                <a:spcPct val="100000"/>
              </a:lnSpc>
              <a:buNone/>
            </a:pPr>
            <a:endParaRPr lang="en-US" sz="1600" b="1" dirty="0">
              <a:latin typeface="Times New Roman Regular" panose="02020503050405090304" charset="0"/>
              <a:cs typeface="Times New Roman Regular" panose="02020503050405090304" charset="0"/>
            </a:endParaRPr>
          </a:p>
        </p:txBody>
      </p:sp>
      <p:sp>
        <p:nvSpPr>
          <p:cNvPr id="7" name="Shape 4"/>
          <p:cNvSpPr/>
          <p:nvPr/>
        </p:nvSpPr>
        <p:spPr>
          <a:xfrm flipH="1">
            <a:off x="11473180" y="723265"/>
            <a:ext cx="78105" cy="76880"/>
          </a:xfrm>
          <a:prstGeom prst="ellipse">
            <a:avLst/>
          </a:prstGeom>
          <a:solidFill>
            <a:srgbClr val="86422F"/>
          </a:solidFill>
        </p:spPr>
      </p:sp>
      <p:sp>
        <p:nvSpPr>
          <p:cNvPr id="8" name="Text 5"/>
          <p:cNvSpPr/>
          <p:nvPr/>
        </p:nvSpPr>
        <p:spPr>
          <a:xfrm>
            <a:off x="11473180" y="723265"/>
            <a:ext cx="78105" cy="76880"/>
          </a:xfrm>
          <a:prstGeom prst="rect">
            <a:avLst/>
          </a:prstGeom>
          <a:noFill/>
        </p:spPr>
        <p:txBody>
          <a:bodyPr wrap="square" lIns="45720" tIns="91440" rIns="91440" bIns="45720" rtlCol="0" anchor="ctr"/>
          <a:lstStyle/>
          <a:p>
            <a:pPr marL="0" indent="0">
              <a:lnSpc>
                <a:spcPct val="100000"/>
              </a:lnSpc>
              <a:buNone/>
            </a:pPr>
            <a:endParaRPr lang="en-US" sz="1600" b="1" dirty="0">
              <a:latin typeface="Times New Roman Regular" panose="02020503050405090304" charset="0"/>
              <a:cs typeface="Times New Roman Regular" panose="02020503050405090304" charset="0"/>
            </a:endParaRPr>
          </a:p>
        </p:txBody>
      </p:sp>
      <p:sp>
        <p:nvSpPr>
          <p:cNvPr id="9" name="Shape 6"/>
          <p:cNvSpPr/>
          <p:nvPr/>
        </p:nvSpPr>
        <p:spPr>
          <a:xfrm flipH="1">
            <a:off x="11341735" y="723265"/>
            <a:ext cx="78105" cy="76880"/>
          </a:xfrm>
          <a:prstGeom prst="ellipse">
            <a:avLst/>
          </a:prstGeom>
          <a:solidFill>
            <a:srgbClr val="86422F"/>
          </a:solidFill>
        </p:spPr>
      </p:sp>
      <p:sp>
        <p:nvSpPr>
          <p:cNvPr id="10" name="Text 7"/>
          <p:cNvSpPr/>
          <p:nvPr/>
        </p:nvSpPr>
        <p:spPr>
          <a:xfrm>
            <a:off x="11341735" y="723265"/>
            <a:ext cx="78105" cy="76880"/>
          </a:xfrm>
          <a:prstGeom prst="rect">
            <a:avLst/>
          </a:prstGeom>
          <a:noFill/>
        </p:spPr>
        <p:txBody>
          <a:bodyPr wrap="square" lIns="45720" tIns="91440" rIns="91440" bIns="45720" rtlCol="0" anchor="ctr"/>
          <a:lstStyle/>
          <a:p>
            <a:pPr marL="0" indent="0">
              <a:lnSpc>
                <a:spcPct val="100000"/>
              </a:lnSpc>
              <a:buNone/>
            </a:pPr>
            <a:endParaRPr lang="en-US" sz="1600" b="1" dirty="0">
              <a:latin typeface="Times New Roman Regular" panose="02020503050405090304" charset="0"/>
              <a:cs typeface="Times New Roman Regular" panose="02020503050405090304" charset="0"/>
            </a:endParaRPr>
          </a:p>
        </p:txBody>
      </p:sp>
      <p:sp>
        <p:nvSpPr>
          <p:cNvPr id="11" name="Shape 8"/>
          <p:cNvSpPr/>
          <p:nvPr/>
        </p:nvSpPr>
        <p:spPr>
          <a:xfrm flipH="1">
            <a:off x="11210925" y="723265"/>
            <a:ext cx="78105" cy="76880"/>
          </a:xfrm>
          <a:prstGeom prst="ellipse">
            <a:avLst/>
          </a:prstGeom>
          <a:solidFill>
            <a:srgbClr val="86422F"/>
          </a:solidFill>
        </p:spPr>
      </p:sp>
      <p:sp>
        <p:nvSpPr>
          <p:cNvPr id="12" name="Text 9"/>
          <p:cNvSpPr/>
          <p:nvPr/>
        </p:nvSpPr>
        <p:spPr>
          <a:xfrm>
            <a:off x="11210925" y="723265"/>
            <a:ext cx="78105" cy="76880"/>
          </a:xfrm>
          <a:prstGeom prst="rect">
            <a:avLst/>
          </a:prstGeom>
          <a:noFill/>
        </p:spPr>
        <p:txBody>
          <a:bodyPr wrap="square" lIns="45720" tIns="91440" rIns="91440" bIns="45720" rtlCol="0" anchor="ctr"/>
          <a:lstStyle/>
          <a:p>
            <a:pPr marL="0" indent="0">
              <a:lnSpc>
                <a:spcPct val="100000"/>
              </a:lnSpc>
              <a:buNone/>
            </a:pPr>
            <a:endParaRPr lang="en-US" sz="1600" b="1" dirty="0">
              <a:latin typeface="Times New Roman Regular" panose="02020503050405090304" charset="0"/>
              <a:cs typeface="Times New Roman Regular" panose="02020503050405090304" charset="0"/>
            </a:endParaRPr>
          </a:p>
        </p:txBody>
      </p:sp>
      <p:pic>
        <p:nvPicPr>
          <p:cNvPr id="13" name="Image 1" descr="https://kimi-img.moonshot.cn/pub/slides/slides_tmpl/image/25-06-01-00:13:44-d0tile475iks2gau4f3g.png"/>
          <p:cNvPicPr>
            <a:picLocks noChangeAspect="1"/>
          </p:cNvPicPr>
          <p:nvPr/>
        </p:nvPicPr>
        <p:blipFill>
          <a:blip r:embed="rId2"/>
          <a:srcRect t="357" b="357"/>
          <a:stretch>
            <a:fillRect/>
          </a:stretch>
        </p:blipFill>
        <p:spPr>
          <a:xfrm>
            <a:off x="1961494" y="1395748"/>
            <a:ext cx="355600" cy="304800"/>
          </a:xfrm>
          <a:prstGeom prst="rect">
            <a:avLst/>
          </a:prstGeom>
        </p:spPr>
      </p:pic>
      <p:sp>
        <p:nvSpPr>
          <p:cNvPr id="14" name="Text 10"/>
          <p:cNvSpPr/>
          <p:nvPr/>
        </p:nvSpPr>
        <p:spPr>
          <a:xfrm>
            <a:off x="3382010" y="2458720"/>
            <a:ext cx="2107565" cy="676910"/>
          </a:xfrm>
          <a:prstGeom prst="rect">
            <a:avLst/>
          </a:prstGeom>
          <a:noFill/>
        </p:spPr>
        <p:txBody>
          <a:bodyPr wrap="square" lIns="0" tIns="0" rIns="0" bIns="0" rtlCol="0" anchor="t">
            <a:spAutoFit/>
          </a:bodyPr>
          <a:lstStyle/>
          <a:p>
            <a:pPr marL="0" indent="0" algn="l">
              <a:lnSpc>
                <a:spcPct val="100000"/>
              </a:lnSpc>
              <a:buNone/>
            </a:pPr>
            <a:r>
              <a:rPr lang="en-US" sz="2200" b="1" dirty="0">
                <a:solidFill>
                  <a:srgbClr val="86422F"/>
                </a:solidFill>
                <a:latin typeface="Times New Roman Regular" panose="02020503050405090304" charset="0"/>
                <a:ea typeface="思源宋体" pitchFamily="34" charset="-122"/>
                <a:cs typeface="Times New Roman Regular" panose="02020503050405090304" charset="0"/>
              </a:rPr>
              <a:t>Actors and Coordination</a:t>
            </a:r>
            <a:endParaRPr lang="en-US" sz="2200" b="1" dirty="0">
              <a:solidFill>
                <a:srgbClr val="86422F"/>
              </a:solidFill>
              <a:latin typeface="Times New Roman Regular" panose="02020503050405090304" charset="0"/>
              <a:ea typeface="思源宋体" pitchFamily="34" charset="-122"/>
              <a:cs typeface="Times New Roman Regular" panose="02020503050405090304" charset="0"/>
            </a:endParaRPr>
          </a:p>
        </p:txBody>
      </p:sp>
      <p:pic>
        <p:nvPicPr>
          <p:cNvPr id="15" name="Image 2" descr="https://kimi-img.moonshot.cn/pub/slides/slides_tmpl/image/25-06-01-00:13:44-d0tile475iks2gau4f30.png"/>
          <p:cNvPicPr>
            <a:picLocks noChangeAspect="1"/>
          </p:cNvPicPr>
          <p:nvPr/>
        </p:nvPicPr>
        <p:blipFill>
          <a:blip r:embed="rId3"/>
          <a:srcRect t="171" b="171"/>
          <a:stretch>
            <a:fillRect/>
          </a:stretch>
        </p:blipFill>
        <p:spPr>
          <a:xfrm>
            <a:off x="2181860" y="2230755"/>
            <a:ext cx="1116965" cy="1125220"/>
          </a:xfrm>
          <a:prstGeom prst="rect">
            <a:avLst/>
          </a:prstGeom>
        </p:spPr>
      </p:pic>
      <p:sp>
        <p:nvSpPr>
          <p:cNvPr id="16" name="Shape 11"/>
          <p:cNvSpPr/>
          <p:nvPr/>
        </p:nvSpPr>
        <p:spPr>
          <a:xfrm>
            <a:off x="2413635" y="2498090"/>
            <a:ext cx="652780" cy="541020"/>
          </a:xfrm>
          <a:prstGeom prst="rect">
            <a:avLst/>
          </a:prstGeom>
          <a:solidFill>
            <a:srgbClr val="000000">
              <a:alpha val="0"/>
            </a:srgbClr>
          </a:solidFill>
        </p:spPr>
      </p:sp>
      <p:sp>
        <p:nvSpPr>
          <p:cNvPr id="17" name="Text 12"/>
          <p:cNvSpPr/>
          <p:nvPr/>
        </p:nvSpPr>
        <p:spPr>
          <a:xfrm>
            <a:off x="2413635" y="2498090"/>
            <a:ext cx="652780"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Regular" panose="02020503050405090304" charset="0"/>
                <a:ea typeface="思源宋体" pitchFamily="34" charset="-122"/>
                <a:cs typeface="Times New Roman Regular" panose="02020503050405090304" charset="0"/>
              </a:rPr>
              <a:t>01</a:t>
            </a:r>
            <a:endParaRPr lang="en-US" sz="32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
        <p:nvSpPr>
          <p:cNvPr id="18" name="Text 13"/>
          <p:cNvSpPr/>
          <p:nvPr/>
        </p:nvSpPr>
        <p:spPr>
          <a:xfrm>
            <a:off x="7581900" y="2458720"/>
            <a:ext cx="2107565" cy="676910"/>
          </a:xfrm>
          <a:prstGeom prst="rect">
            <a:avLst/>
          </a:prstGeom>
          <a:noFill/>
        </p:spPr>
        <p:txBody>
          <a:bodyPr wrap="square" lIns="0" tIns="0" rIns="0" bIns="0" rtlCol="0" anchor="t">
            <a:spAutoFit/>
          </a:bodyPr>
          <a:lstStyle/>
          <a:p>
            <a:pPr marL="0" indent="0" algn="l">
              <a:lnSpc>
                <a:spcPct val="100000"/>
              </a:lnSpc>
              <a:buNone/>
            </a:pPr>
            <a:r>
              <a:rPr lang="en-US" sz="2200" b="1" dirty="0">
                <a:solidFill>
                  <a:srgbClr val="86422F"/>
                </a:solidFill>
                <a:latin typeface="Times New Roman Regular" panose="02020503050405090304" charset="0"/>
                <a:ea typeface="思源宋体" pitchFamily="34" charset="-122"/>
                <a:cs typeface="Times New Roman Regular" panose="02020503050405090304" charset="0"/>
              </a:rPr>
              <a:t>Implications and Outlook</a:t>
            </a:r>
            <a:endParaRPr lang="en-US" sz="2200" b="1" dirty="0">
              <a:solidFill>
                <a:srgbClr val="86422F"/>
              </a:solidFill>
              <a:latin typeface="Times New Roman Regular" panose="02020503050405090304" charset="0"/>
              <a:ea typeface="思源宋体" pitchFamily="34" charset="-122"/>
              <a:cs typeface="Times New Roman Regular" panose="02020503050405090304" charset="0"/>
            </a:endParaRPr>
          </a:p>
        </p:txBody>
      </p:sp>
      <p:pic>
        <p:nvPicPr>
          <p:cNvPr id="19" name="Image 3" descr="https://kimi-img.moonshot.cn/pub/slides/slides_tmpl/image/25-06-01-00:13:44-d0tile475iks2gau4f30.png"/>
          <p:cNvPicPr>
            <a:picLocks noChangeAspect="1"/>
          </p:cNvPicPr>
          <p:nvPr/>
        </p:nvPicPr>
        <p:blipFill>
          <a:blip r:embed="rId3"/>
          <a:srcRect t="171" b="171"/>
          <a:stretch>
            <a:fillRect/>
          </a:stretch>
        </p:blipFill>
        <p:spPr>
          <a:xfrm>
            <a:off x="6381750" y="2230755"/>
            <a:ext cx="1116965" cy="1125220"/>
          </a:xfrm>
          <a:prstGeom prst="rect">
            <a:avLst/>
          </a:prstGeom>
        </p:spPr>
      </p:pic>
      <p:sp>
        <p:nvSpPr>
          <p:cNvPr id="20" name="Shape 14"/>
          <p:cNvSpPr/>
          <p:nvPr/>
        </p:nvSpPr>
        <p:spPr>
          <a:xfrm>
            <a:off x="6613843" y="2481580"/>
            <a:ext cx="652780" cy="541020"/>
          </a:xfrm>
          <a:prstGeom prst="rect">
            <a:avLst/>
          </a:prstGeom>
          <a:solidFill>
            <a:srgbClr val="000000">
              <a:alpha val="0"/>
            </a:srgbClr>
          </a:solidFill>
        </p:spPr>
      </p:sp>
      <p:sp>
        <p:nvSpPr>
          <p:cNvPr id="21" name="Text 15"/>
          <p:cNvSpPr/>
          <p:nvPr/>
        </p:nvSpPr>
        <p:spPr>
          <a:xfrm>
            <a:off x="6613843" y="2481580"/>
            <a:ext cx="652780" cy="541020"/>
          </a:xfrm>
          <a:prstGeom prst="rect">
            <a:avLst/>
          </a:prstGeom>
          <a:noFill/>
        </p:spPr>
        <p:txBody>
          <a:bodyPr wrap="square" lIns="0" tIns="0" rIns="0" bIns="0" rtlCol="0" anchor="t"/>
          <a:lstStyle/>
          <a:p>
            <a:pPr marL="0" indent="0" algn="ctr">
              <a:lnSpc>
                <a:spcPct val="110000"/>
              </a:lnSpc>
              <a:buNone/>
            </a:pPr>
            <a:r>
              <a:rPr lang="en-US" sz="3200" b="1" dirty="0">
                <a:solidFill>
                  <a:srgbClr val="86422F"/>
                </a:solidFill>
                <a:latin typeface="Times New Roman Regular" panose="02020503050405090304" charset="0"/>
                <a:ea typeface="思源宋体" pitchFamily="34" charset="-122"/>
                <a:cs typeface="Times New Roman Regular" panose="02020503050405090304" charset="0"/>
              </a:rPr>
              <a:t>02</a:t>
            </a:r>
            <a:endParaRPr lang="en-US" sz="3200" b="1" dirty="0">
              <a:solidFill>
                <a:srgbClr val="86422F"/>
              </a:solidFill>
              <a:latin typeface="Times New Roman Regular" panose="02020503050405090304" charset="0"/>
              <a:ea typeface="思源宋体" pitchFamily="34" charset="-122"/>
              <a:cs typeface="Times New Roman Regular" panose="0202050305040509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5:15-d0tim4s75iks2gau4g10.png"/>
          <p:cNvPicPr>
            <a:picLocks noChangeAspect="1"/>
          </p:cNvPicPr>
          <p:nvPr/>
        </p:nvPicPr>
        <p:blipFill>
          <a:blip r:embed="rId1"/>
          <a:srcRect t="16" b="16"/>
          <a:stretch>
            <a:fillRect/>
          </a:stretch>
        </p:blipFill>
        <p:spPr>
          <a:xfrm flipH="1">
            <a:off x="0" y="0"/>
            <a:ext cx="12191999" cy="6864626"/>
          </a:xfrm>
          <a:prstGeom prst="rect">
            <a:avLst/>
          </a:prstGeom>
        </p:spPr>
      </p:pic>
      <p:sp>
        <p:nvSpPr>
          <p:cNvPr id="3" name="Text 0"/>
          <p:cNvSpPr/>
          <p:nvPr/>
        </p:nvSpPr>
        <p:spPr>
          <a:xfrm>
            <a:off x="1316355" y="1158240"/>
            <a:ext cx="9559290" cy="1151890"/>
          </a:xfrm>
          <a:prstGeom prst="rect">
            <a:avLst/>
          </a:prstGeom>
          <a:noFill/>
        </p:spPr>
        <p:txBody>
          <a:bodyPr wrap="square" lIns="91440" tIns="45720" rIns="91440" bIns="45720" rtlCol="0" anchor="t"/>
          <a:lstStyle/>
          <a:p>
            <a:pPr marL="0" indent="0" algn="ctr">
              <a:lnSpc>
                <a:spcPct val="90000"/>
              </a:lnSpc>
              <a:buNone/>
            </a:pPr>
            <a:r>
              <a:rPr lang="en-US" sz="8000" b="1" dirty="0">
                <a:solidFill>
                  <a:srgbClr val="9E4E3D"/>
                </a:solidFill>
                <a:latin typeface="Times New Roman Bold" panose="02020503050405090304" charset="0"/>
                <a:ea typeface="MiSans" pitchFamily="34" charset="-122"/>
                <a:cs typeface="Times New Roman Bold" panose="02020503050405090304" charset="0"/>
                <a:sym typeface="+mn-ea"/>
              </a:rPr>
              <a:t>Thank you </a:t>
            </a:r>
            <a:endParaRPr lang="en-US" sz="8000" b="1" dirty="0">
              <a:solidFill>
                <a:srgbClr val="9E4E3D"/>
              </a:solidFill>
              <a:latin typeface="Times New Roman Bold" panose="02020503050405090304" charset="0"/>
              <a:ea typeface="MiSans" pitchFamily="34" charset="-122"/>
              <a:cs typeface="Times New Roman Bold" panose="02020503050405090304" charset="0"/>
              <a:sym typeface="+mn-ea"/>
            </a:endParaRPr>
          </a:p>
          <a:p>
            <a:pPr marL="0" indent="0" algn="ctr">
              <a:lnSpc>
                <a:spcPct val="90000"/>
              </a:lnSpc>
              <a:buNone/>
            </a:pPr>
            <a:r>
              <a:rPr lang="en-US" sz="8000" b="1" dirty="0">
                <a:solidFill>
                  <a:srgbClr val="9E4E3D"/>
                </a:solidFill>
                <a:latin typeface="Times New Roman Bold" panose="02020503050405090304" charset="0"/>
                <a:ea typeface="MiSans" pitchFamily="34" charset="-122"/>
                <a:cs typeface="Times New Roman Bold" panose="02020503050405090304" charset="0"/>
                <a:sym typeface="+mn-ea"/>
              </a:rPr>
              <a:t>for your listening!</a:t>
            </a:r>
            <a:endParaRPr lang="en-US" sz="8000" b="1" dirty="0">
              <a:latin typeface="Times New Roman Bold" panose="02020503050405090304" charset="0"/>
              <a:cs typeface="Times New Roman Bold" panose="02020503050405090304" charset="0"/>
            </a:endParaRPr>
          </a:p>
          <a:p>
            <a:pPr marL="0" indent="0" algn="ctr">
              <a:lnSpc>
                <a:spcPct val="90000"/>
              </a:lnSpc>
              <a:buNone/>
            </a:pPr>
            <a:endParaRPr lang="en-US" sz="8000" b="1" dirty="0">
              <a:solidFill>
                <a:srgbClr val="9E4E3D"/>
              </a:solidFill>
              <a:latin typeface="Times New Roman Bold" panose="02020503050405090304" charset="0"/>
              <a:ea typeface="MiSans" pitchFamily="34" charset="-122"/>
              <a:cs typeface="Times New Roman Bold" panose="02020503050405090304" charset="0"/>
            </a:endParaRPr>
          </a:p>
        </p:txBody>
      </p:sp>
      <p:sp>
        <p:nvSpPr>
          <p:cNvPr id="4" name="Text 1"/>
          <p:cNvSpPr/>
          <p:nvPr/>
        </p:nvSpPr>
        <p:spPr>
          <a:xfrm>
            <a:off x="2550795" y="2664460"/>
            <a:ext cx="7003415" cy="946785"/>
          </a:xfrm>
          <a:prstGeom prst="rect">
            <a:avLst/>
          </a:prstGeom>
          <a:noFill/>
        </p:spPr>
        <p:txBody>
          <a:bodyPr wrap="square" lIns="91440" tIns="45720" rIns="91440" bIns="45720" rtlCol="0" anchor="t"/>
          <a:lstStyle/>
          <a:p>
            <a:pPr marL="0" indent="0" algn="ctr">
              <a:lnSpc>
                <a:spcPct val="90000"/>
              </a:lnSpc>
              <a:buNone/>
            </a:pPr>
            <a:endParaRPr lang="en-US" sz="1600" dirty="0">
              <a:latin typeface="Times New Roman Regular" panose="02020503050405090304" charset="0"/>
              <a:cs typeface="Times New Roman Regular" panose="02020503050405090304" charset="0"/>
            </a:endParaRPr>
          </a:p>
        </p:txBody>
      </p:sp>
      <p:pic>
        <p:nvPicPr>
          <p:cNvPr id="5" name="Image 1" descr="https://kimi-img.moonshot.cn/pub/slides/slides_tmpl/image/25-06-01-00:13:44-d0tile475iks2gau4f2g.png"/>
          <p:cNvPicPr>
            <a:picLocks noChangeAspect="1"/>
          </p:cNvPicPr>
          <p:nvPr/>
        </p:nvPicPr>
        <p:blipFill>
          <a:blip r:embed="rId2"/>
          <a:srcRect l="60" r="60"/>
          <a:stretch>
            <a:fillRect/>
          </a:stretch>
        </p:blipFill>
        <p:spPr>
          <a:xfrm>
            <a:off x="3886835" y="3965575"/>
            <a:ext cx="1925320" cy="452755"/>
          </a:xfrm>
          <a:prstGeom prst="rect">
            <a:avLst/>
          </a:prstGeom>
        </p:spPr>
      </p:pic>
      <p:sp>
        <p:nvSpPr>
          <p:cNvPr id="6" name="Text 2"/>
          <p:cNvSpPr/>
          <p:nvPr/>
        </p:nvSpPr>
        <p:spPr>
          <a:xfrm>
            <a:off x="4074947" y="3978811"/>
            <a:ext cx="1549096" cy="398780"/>
          </a:xfrm>
          <a:prstGeom prst="rect">
            <a:avLst/>
          </a:prstGeom>
          <a:noFill/>
        </p:spPr>
        <p:txBody>
          <a:bodyPr wrap="square" lIns="91440" tIns="45720" rIns="91440" bIns="45720" rtlCol="0" anchor="t">
            <a:spAutoFit/>
          </a:bodyPr>
          <a:lstStyle/>
          <a:p>
            <a:pPr marL="0" indent="0" algn="ctr">
              <a:lnSpc>
                <a:spcPct val="100000"/>
              </a:lnSpc>
              <a:buNone/>
            </a:pPr>
            <a:r>
              <a:rPr lang="en-US" sz="2000" b="1" dirty="0">
                <a:solidFill>
                  <a:schemeClr val="accent2">
                    <a:lumMod val="50000"/>
                  </a:schemeClr>
                </a:solidFill>
                <a:latin typeface="Times New Roman Bold" panose="02020503050405090304" charset="0"/>
                <a:cs typeface="Times New Roman Bold" panose="02020503050405090304" charset="0"/>
              </a:rPr>
              <a:t>Bei Weiwei</a:t>
            </a:r>
            <a:endParaRPr lang="en-US" sz="2000" b="1" dirty="0">
              <a:solidFill>
                <a:schemeClr val="accent2">
                  <a:lumMod val="50000"/>
                </a:schemeClr>
              </a:solidFill>
              <a:latin typeface="Times New Roman Bold" panose="02020503050405090304" charset="0"/>
              <a:cs typeface="Times New Roman Bold" panose="02020503050405090304" charset="0"/>
            </a:endParaRPr>
          </a:p>
        </p:txBody>
      </p:sp>
      <p:pic>
        <p:nvPicPr>
          <p:cNvPr id="7" name="Image 2" descr="https://kimi-img.moonshot.cn/pub/slides/slides_tmpl/image/25-06-01-00:13:44-d0tile475iks2gau4f2g.png"/>
          <p:cNvPicPr>
            <a:picLocks noChangeAspect="1"/>
          </p:cNvPicPr>
          <p:nvPr/>
        </p:nvPicPr>
        <p:blipFill>
          <a:blip r:embed="rId2"/>
          <a:srcRect l="60" r="60"/>
          <a:stretch>
            <a:fillRect/>
          </a:stretch>
        </p:blipFill>
        <p:spPr>
          <a:xfrm>
            <a:off x="6221095" y="3965575"/>
            <a:ext cx="1925320" cy="452755"/>
          </a:xfrm>
          <a:prstGeom prst="rect">
            <a:avLst/>
          </a:prstGeom>
        </p:spPr>
      </p:pic>
      <p:sp>
        <p:nvSpPr>
          <p:cNvPr id="8" name="Text 3"/>
          <p:cNvSpPr/>
          <p:nvPr/>
        </p:nvSpPr>
        <p:spPr>
          <a:xfrm>
            <a:off x="6354445" y="3980180"/>
            <a:ext cx="1658620" cy="398780"/>
          </a:xfrm>
          <a:prstGeom prst="rect">
            <a:avLst/>
          </a:prstGeom>
          <a:noFill/>
        </p:spPr>
        <p:txBody>
          <a:bodyPr wrap="square" lIns="91440" tIns="45720" rIns="91440" bIns="45720" rtlCol="0" anchor="t">
            <a:spAutoFit/>
          </a:bodyPr>
          <a:lstStyle/>
          <a:p>
            <a:pPr marL="0" indent="0" algn="ctr">
              <a:lnSpc>
                <a:spcPct val="100000"/>
              </a:lnSpc>
              <a:buNone/>
            </a:pPr>
            <a:r>
              <a:rPr lang="en-US" sz="2000" b="1" dirty="0">
                <a:solidFill>
                  <a:schemeClr val="accent2">
                    <a:lumMod val="50000"/>
                  </a:schemeClr>
                </a:solidFill>
                <a:latin typeface="Times New Roman Bold" panose="02020503050405090304" charset="0"/>
                <a:cs typeface="Times New Roman Bold" panose="02020503050405090304" charset="0"/>
              </a:rPr>
              <a:t>2024.5.2</a:t>
            </a:r>
            <a:endParaRPr lang="en-US" sz="2000" b="1" dirty="0">
              <a:solidFill>
                <a:schemeClr val="accent2">
                  <a:lumMod val="50000"/>
                </a:schemeClr>
              </a:solidFill>
              <a:latin typeface="Times New Roman Bold" panose="02020503050405090304" charset="0"/>
              <a:cs typeface="Times New Roman Bold" panose="0202050305040509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3:59-d0tilhs75iks2gau4f90.png"/>
          <p:cNvPicPr>
            <a:picLocks noChangeAspect="1"/>
          </p:cNvPicPr>
          <p:nvPr/>
        </p:nvPicPr>
        <p:blipFill>
          <a:blip r:embed="rId1"/>
          <a:srcRect t="16" b="16"/>
          <a:stretch>
            <a:fillRect/>
          </a:stretch>
        </p:blipFill>
        <p:spPr>
          <a:xfrm>
            <a:off x="0" y="3426"/>
            <a:ext cx="12191999" cy="6864626"/>
          </a:xfrm>
          <a:prstGeom prst="rect">
            <a:avLst/>
          </a:prstGeom>
        </p:spPr>
      </p:pic>
      <p:sp>
        <p:nvSpPr>
          <p:cNvPr id="3" name="Text 0"/>
          <p:cNvSpPr/>
          <p:nvPr/>
        </p:nvSpPr>
        <p:spPr>
          <a:xfrm>
            <a:off x="3063875" y="2105025"/>
            <a:ext cx="3766820" cy="984885"/>
          </a:xfrm>
          <a:prstGeom prst="rect">
            <a:avLst/>
          </a:prstGeom>
          <a:noFill/>
        </p:spPr>
        <p:txBody>
          <a:bodyPr wrap="square" lIns="0" tIns="0" rIns="0" bIns="0" rtlCol="0" anchor="t">
            <a:spAutoFit/>
          </a:bodyPr>
          <a:lstStyle/>
          <a:p>
            <a:pPr marL="0" indent="0" algn="l">
              <a:lnSpc>
                <a:spcPct val="10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Historical Foundations</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4" name="Image 1" descr="https://kimi-img.moonshot.cn/pub/slides/slides_tmpl/image/25-06-01-00:13:57-d0tilhc75iks2gau4f8g.png"/>
          <p:cNvPicPr>
            <a:picLocks noChangeAspect="1"/>
          </p:cNvPicPr>
          <p:nvPr/>
        </p:nvPicPr>
        <p:blipFill>
          <a:blip r:embed="rId2"/>
          <a:srcRect t="15459" b="15459"/>
          <a:stretch>
            <a:fillRect/>
          </a:stretch>
        </p:blipFill>
        <p:spPr>
          <a:xfrm>
            <a:off x="4511040" y="3723012"/>
            <a:ext cx="3657600" cy="12700"/>
          </a:xfrm>
          <a:prstGeom prst="rect">
            <a:avLst/>
          </a:prstGeom>
        </p:spPr>
      </p:pic>
      <p:sp>
        <p:nvSpPr>
          <p:cNvPr id="6" name="Shape 1"/>
          <p:cNvSpPr/>
          <p:nvPr/>
        </p:nvSpPr>
        <p:spPr>
          <a:xfrm>
            <a:off x="779463" y="1387475"/>
            <a:ext cx="2284095" cy="2335530"/>
          </a:xfrm>
          <a:prstGeom prst="rect">
            <a:avLst/>
          </a:prstGeom>
          <a:solidFill>
            <a:srgbClr val="000000">
              <a:alpha val="0"/>
            </a:srgbClr>
          </a:solidFill>
          <a:effectLst>
            <a:outerShdw blurRad="50800" dist="26941" dir="2700000" algn="bl" rotWithShape="0">
              <a:srgbClr val="754412">
                <a:alpha val="40000"/>
              </a:srgbClr>
            </a:outerShdw>
          </a:effectLst>
        </p:spPr>
      </p:sp>
      <p:sp>
        <p:nvSpPr>
          <p:cNvPr id="7" name="Text 2"/>
          <p:cNvSpPr/>
          <p:nvPr/>
        </p:nvSpPr>
        <p:spPr>
          <a:xfrm>
            <a:off x="779463" y="1387475"/>
            <a:ext cx="2284095" cy="2335530"/>
          </a:xfrm>
          <a:prstGeom prst="rect">
            <a:avLst/>
          </a:prstGeom>
          <a:noFill/>
        </p:spPr>
        <p:txBody>
          <a:bodyPr wrap="square" lIns="0" tIns="0" rIns="0" bIns="0" rtlCol="0" anchor="t"/>
          <a:lstStyle/>
          <a:p>
            <a:pPr marL="0" indent="0" algn="ctr">
              <a:lnSpc>
                <a:spcPct val="110000"/>
              </a:lnSpc>
              <a:buNone/>
            </a:pPr>
            <a:r>
              <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rPr>
              <a:t>01</a:t>
            </a:r>
            <a:endPar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44-d0tilt475iks2gau4fo0.png"/>
          <p:cNvPicPr>
            <a:picLocks noChangeAspect="1"/>
          </p:cNvPicPr>
          <p:nvPr/>
        </p:nvPicPr>
        <p:blipFill>
          <a:blip r:embed="rId1"/>
          <a:srcRect t="16" b="16"/>
          <a:stretch>
            <a:fillRect/>
          </a:stretch>
        </p:blipFill>
        <p:spPr>
          <a:xfrm>
            <a:off x="-15810" y="0"/>
            <a:ext cx="12218079" cy="6879310"/>
          </a:xfrm>
          <a:prstGeom prst="rect">
            <a:avLst/>
          </a:prstGeom>
        </p:spPr>
      </p:pic>
      <p:pic>
        <p:nvPicPr>
          <p:cNvPr id="3" name="Image 1" descr="https://kimi-img.moonshot.cn/pub/slides/slides_tmpl/image/25-06-01-00:14:45-d0tiltc75iks2gau4fp0.png"/>
          <p:cNvPicPr>
            <a:picLocks noChangeAspect="1"/>
          </p:cNvPicPr>
          <p:nvPr/>
        </p:nvPicPr>
        <p:blipFill>
          <a:blip r:embed="rId2"/>
          <a:srcRect t="262" b="262"/>
          <a:stretch>
            <a:fillRect/>
          </a:stretch>
        </p:blipFill>
        <p:spPr>
          <a:xfrm>
            <a:off x="-15875" y="2184400"/>
            <a:ext cx="12278360" cy="842645"/>
          </a:xfrm>
          <a:prstGeom prst="rect">
            <a:avLst/>
          </a:prstGeom>
        </p:spPr>
      </p:pic>
      <p:sp>
        <p:nvSpPr>
          <p:cNvPr id="4" name="Text 0"/>
          <p:cNvSpPr/>
          <p:nvPr/>
        </p:nvSpPr>
        <p:spPr>
          <a:xfrm>
            <a:off x="906167" y="3573655"/>
            <a:ext cx="3338973" cy="27686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86422F"/>
                </a:solidFill>
                <a:latin typeface="Times New Roman Bold" panose="02020503050405090304" charset="0"/>
                <a:ea typeface="思源宋体" pitchFamily="34" charset="-122"/>
                <a:cs typeface="Times New Roman Bold" panose="02020503050405090304" charset="0"/>
              </a:rPr>
              <a:t>Late 1950s: Anti-Colonialism</a:t>
            </a:r>
            <a:endParaRPr lang="en-US" sz="18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5" name="Text 1"/>
          <p:cNvSpPr/>
          <p:nvPr/>
        </p:nvSpPr>
        <p:spPr>
          <a:xfrm>
            <a:off x="845061" y="3893439"/>
            <a:ext cx="3090592" cy="2880717"/>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In the late 1950s, Africa became a key region for China's anti-colonial and Third World solidarity campaigns. China provided moral and material support to African liberation movements, viewing them as allies in the global struggle against imperialism.</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6" name="Text 2"/>
          <p:cNvSpPr/>
          <p:nvPr/>
        </p:nvSpPr>
        <p:spPr>
          <a:xfrm>
            <a:off x="4582055" y="2823847"/>
            <a:ext cx="3338973" cy="27686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86422F"/>
                </a:solidFill>
                <a:latin typeface="Times New Roman Bold" panose="02020503050405090304" charset="0"/>
                <a:ea typeface="思源宋体" pitchFamily="34" charset="-122"/>
                <a:cs typeface="Times New Roman Bold" panose="02020503050405090304" charset="0"/>
              </a:rPr>
              <a:t>Zhou Enlai's 1963–1964 Tour</a:t>
            </a:r>
            <a:endParaRPr lang="en-US" sz="18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7" name="Text 3"/>
          <p:cNvSpPr/>
          <p:nvPr/>
        </p:nvSpPr>
        <p:spPr>
          <a:xfrm>
            <a:off x="4499994" y="3186811"/>
            <a:ext cx="3090592" cy="2880717"/>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Premier Zhou Enlai's visit to ten African countries in 1963–1964 was pivotal. He articulated the Five Principles and Eight Principles, laying the groundwork for future China-Africa relations based on equality, mutual interest, and non-interference.</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8" name="Text 4"/>
          <p:cNvSpPr/>
          <p:nvPr/>
        </p:nvSpPr>
        <p:spPr>
          <a:xfrm>
            <a:off x="8129927" y="3555367"/>
            <a:ext cx="3338973" cy="27686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86422F"/>
                </a:solidFill>
                <a:latin typeface="Times New Roman Bold" panose="02020503050405090304" charset="0"/>
                <a:ea typeface="思源宋体" pitchFamily="34" charset="-122"/>
                <a:cs typeface="Times New Roman Bold" panose="02020503050405090304" charset="0"/>
              </a:rPr>
              <a:t>Foundations for Future Ties</a:t>
            </a:r>
            <a:endParaRPr lang="en-US" sz="18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9" name="Text 5"/>
          <p:cNvSpPr/>
          <p:nvPr/>
        </p:nvSpPr>
        <p:spPr>
          <a:xfrm>
            <a:off x="8047866" y="3905631"/>
            <a:ext cx="3090592" cy="2560638"/>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These early ties were driven by shared revolutionary goals rather than economic interests. The principles established during this period continue to shape China's approach to Africa, emphasizing solidarity and mutual respect.</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10" name="Text 6"/>
          <p:cNvSpPr/>
          <p:nvPr/>
        </p:nvSpPr>
        <p:spPr>
          <a:xfrm>
            <a:off x="934263" y="4792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11" name="Shape 7"/>
          <p:cNvSpPr/>
          <p:nvPr/>
        </p:nvSpPr>
        <p:spPr>
          <a:xfrm>
            <a:off x="542215" y="998076"/>
            <a:ext cx="8152877" cy="833184"/>
          </a:xfrm>
          <a:prstGeom prst="rect">
            <a:avLst/>
          </a:prstGeom>
          <a:solidFill>
            <a:srgbClr val="000000">
              <a:alpha val="0"/>
            </a:srgbClr>
          </a:solidFill>
        </p:spPr>
      </p:sp>
      <p:sp>
        <p:nvSpPr>
          <p:cNvPr id="12" name="Text 8"/>
          <p:cNvSpPr/>
          <p:nvPr/>
        </p:nvSpPr>
        <p:spPr>
          <a:xfrm>
            <a:off x="542215" y="998076"/>
            <a:ext cx="8152877" cy="833184"/>
          </a:xfrm>
          <a:prstGeom prst="rect">
            <a:avLst/>
          </a:prstGeom>
          <a:noFill/>
        </p:spPr>
        <p:txBody>
          <a:bodyPr wrap="square" lIns="45720" tIns="9144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1950s-1970s: Ideological Solidarity</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3" name="Image 2" descr="https://kimi-img.moonshot.cn/pub/slides/slides_tmpl/image/25-06-01-00:14:03-d0tilis75iks2gau4f9g.png"/>
          <p:cNvPicPr>
            <a:picLocks noChangeAspect="1"/>
          </p:cNvPicPr>
          <p:nvPr/>
        </p:nvPicPr>
        <p:blipFill>
          <a:blip r:embed="rId3"/>
          <a:stretch>
            <a:fillRect/>
          </a:stretch>
        </p:blipFill>
        <p:spPr>
          <a:xfrm>
            <a:off x="702945" y="614045"/>
            <a:ext cx="993775" cy="384175"/>
          </a:xfrm>
          <a:prstGeom prst="rect">
            <a:avLst/>
          </a:prstGeom>
        </p:spPr>
      </p:pic>
      <p:sp>
        <p:nvSpPr>
          <p:cNvPr id="14" name="Shape 9"/>
          <p:cNvSpPr/>
          <p:nvPr/>
        </p:nvSpPr>
        <p:spPr>
          <a:xfrm flipH="1">
            <a:off x="11487150" y="716915"/>
            <a:ext cx="78105" cy="76880"/>
          </a:xfrm>
          <a:prstGeom prst="ellipse">
            <a:avLst/>
          </a:prstGeom>
          <a:solidFill>
            <a:srgbClr val="86422F"/>
          </a:solidFill>
        </p:spPr>
      </p:sp>
      <p:sp>
        <p:nvSpPr>
          <p:cNvPr id="15" name="Text 10"/>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6" name="Shape 11"/>
          <p:cNvSpPr/>
          <p:nvPr/>
        </p:nvSpPr>
        <p:spPr>
          <a:xfrm flipH="1">
            <a:off x="11358880" y="716915"/>
            <a:ext cx="78105" cy="76880"/>
          </a:xfrm>
          <a:prstGeom prst="ellipse">
            <a:avLst/>
          </a:prstGeom>
          <a:solidFill>
            <a:srgbClr val="86422F"/>
          </a:solidFill>
        </p:spPr>
      </p:sp>
      <p:sp>
        <p:nvSpPr>
          <p:cNvPr id="17" name="Text 12"/>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8" name="Shape 13"/>
          <p:cNvSpPr/>
          <p:nvPr/>
        </p:nvSpPr>
        <p:spPr>
          <a:xfrm flipH="1">
            <a:off x="11227435" y="716915"/>
            <a:ext cx="78105" cy="76880"/>
          </a:xfrm>
          <a:prstGeom prst="ellipse">
            <a:avLst/>
          </a:prstGeom>
          <a:solidFill>
            <a:srgbClr val="86422F"/>
          </a:solidFill>
        </p:spPr>
      </p:sp>
      <p:sp>
        <p:nvSpPr>
          <p:cNvPr id="19" name="Text 14"/>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0" name="Shape 15"/>
          <p:cNvSpPr/>
          <p:nvPr/>
        </p:nvSpPr>
        <p:spPr>
          <a:xfrm flipH="1">
            <a:off x="11096625" y="716915"/>
            <a:ext cx="78105" cy="76880"/>
          </a:xfrm>
          <a:prstGeom prst="ellipse">
            <a:avLst/>
          </a:prstGeom>
          <a:solidFill>
            <a:srgbClr val="86422F"/>
          </a:solidFill>
        </p:spPr>
      </p:sp>
      <p:sp>
        <p:nvSpPr>
          <p:cNvPr id="21" name="Text 16"/>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22" name="Image 3" descr="https://kimi-img.moonshot.cn/pub/slides/slides_tmpl/image/25-06-01-00:14:34-d0tilqk75iks2gau4fkg.png"/>
          <p:cNvPicPr>
            <a:picLocks noChangeAspect="1"/>
          </p:cNvPicPr>
          <p:nvPr/>
        </p:nvPicPr>
        <p:blipFill>
          <a:blip r:embed="rId4"/>
          <a:srcRect t="171" b="171"/>
          <a:stretch>
            <a:fillRect/>
          </a:stretch>
        </p:blipFill>
        <p:spPr>
          <a:xfrm>
            <a:off x="1605280" y="2559685"/>
            <a:ext cx="725805" cy="730885"/>
          </a:xfrm>
          <a:prstGeom prst="rect">
            <a:avLst/>
          </a:prstGeom>
        </p:spPr>
      </p:pic>
      <p:sp>
        <p:nvSpPr>
          <p:cNvPr id="23" name="Shape 17"/>
          <p:cNvSpPr/>
          <p:nvPr/>
        </p:nvSpPr>
        <p:spPr>
          <a:xfrm>
            <a:off x="1747520" y="2722245"/>
            <a:ext cx="441960" cy="351790"/>
          </a:xfrm>
          <a:prstGeom prst="rect">
            <a:avLst/>
          </a:prstGeom>
          <a:solidFill>
            <a:srgbClr val="000000">
              <a:alpha val="0"/>
            </a:srgbClr>
          </a:solidFill>
        </p:spPr>
      </p:sp>
      <p:sp>
        <p:nvSpPr>
          <p:cNvPr id="24" name="Text 18"/>
          <p:cNvSpPr/>
          <p:nvPr/>
        </p:nvSpPr>
        <p:spPr>
          <a:xfrm>
            <a:off x="1747520" y="2722245"/>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5" name="Image 4" descr="https://kimi-img.moonshot.cn/pub/slides/slides_tmpl/image/25-06-01-00:14:34-d0tilqk75iks2gau4fkg.png"/>
          <p:cNvPicPr>
            <a:picLocks noChangeAspect="1"/>
          </p:cNvPicPr>
          <p:nvPr/>
        </p:nvPicPr>
        <p:blipFill>
          <a:blip r:embed="rId4"/>
          <a:srcRect t="171" b="171"/>
          <a:stretch>
            <a:fillRect/>
          </a:stretch>
        </p:blipFill>
        <p:spPr>
          <a:xfrm>
            <a:off x="5332730" y="1831340"/>
            <a:ext cx="725805" cy="730885"/>
          </a:xfrm>
          <a:prstGeom prst="rect">
            <a:avLst/>
          </a:prstGeom>
        </p:spPr>
      </p:pic>
      <p:sp>
        <p:nvSpPr>
          <p:cNvPr id="26" name="Shape 19"/>
          <p:cNvSpPr/>
          <p:nvPr/>
        </p:nvSpPr>
        <p:spPr>
          <a:xfrm>
            <a:off x="5474970" y="1993900"/>
            <a:ext cx="441960" cy="351790"/>
          </a:xfrm>
          <a:prstGeom prst="rect">
            <a:avLst/>
          </a:prstGeom>
          <a:solidFill>
            <a:srgbClr val="000000">
              <a:alpha val="0"/>
            </a:srgbClr>
          </a:solidFill>
        </p:spPr>
      </p:sp>
      <p:sp>
        <p:nvSpPr>
          <p:cNvPr id="27" name="Text 20"/>
          <p:cNvSpPr/>
          <p:nvPr/>
        </p:nvSpPr>
        <p:spPr>
          <a:xfrm>
            <a:off x="5474970" y="1993900"/>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8" name="Image 5" descr="https://kimi-img.moonshot.cn/pub/slides/slides_tmpl/image/25-06-01-00:14:34-d0tilqk75iks2gau4fkg.png"/>
          <p:cNvPicPr>
            <a:picLocks noChangeAspect="1"/>
          </p:cNvPicPr>
          <p:nvPr/>
        </p:nvPicPr>
        <p:blipFill>
          <a:blip r:embed="rId4"/>
          <a:srcRect t="171" b="171"/>
          <a:stretch>
            <a:fillRect/>
          </a:stretch>
        </p:blipFill>
        <p:spPr>
          <a:xfrm>
            <a:off x="9436100" y="2562225"/>
            <a:ext cx="725805" cy="730885"/>
          </a:xfrm>
          <a:prstGeom prst="rect">
            <a:avLst/>
          </a:prstGeom>
        </p:spPr>
      </p:pic>
      <p:sp>
        <p:nvSpPr>
          <p:cNvPr id="29" name="Shape 21"/>
          <p:cNvSpPr/>
          <p:nvPr/>
        </p:nvSpPr>
        <p:spPr>
          <a:xfrm>
            <a:off x="9578340" y="2724785"/>
            <a:ext cx="441960" cy="351790"/>
          </a:xfrm>
          <a:prstGeom prst="rect">
            <a:avLst/>
          </a:prstGeom>
          <a:solidFill>
            <a:srgbClr val="000000">
              <a:alpha val="0"/>
            </a:srgbClr>
          </a:solidFill>
        </p:spPr>
      </p:sp>
      <p:sp>
        <p:nvSpPr>
          <p:cNvPr id="30" name="Text 22"/>
          <p:cNvSpPr/>
          <p:nvPr/>
        </p:nvSpPr>
        <p:spPr>
          <a:xfrm>
            <a:off x="9578340" y="2724785"/>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03</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07-d0tiljs75iks2gau4fb0.png"/>
          <p:cNvPicPr>
            <a:picLocks noChangeAspect="1"/>
          </p:cNvPicPr>
          <p:nvPr/>
        </p:nvPicPr>
        <p:blipFill>
          <a:blip r:embed="rId1"/>
          <a:srcRect t="16" b="16"/>
          <a:stretch>
            <a:fillRect/>
          </a:stretch>
        </p:blipFill>
        <p:spPr>
          <a:xfrm>
            <a:off x="-1041" y="0"/>
            <a:ext cx="12192000" cy="6864626"/>
          </a:xfrm>
          <a:prstGeom prst="rect">
            <a:avLst/>
          </a:prstGeom>
        </p:spPr>
      </p:pic>
      <p:pic>
        <p:nvPicPr>
          <p:cNvPr id="3" name="Image 1" descr="https://kimi-img.moonshot.cn/pub/slides/slides_tmpl/image/25-06-01-00:14:27-d0tilos75iks2gau4fi0.png"/>
          <p:cNvPicPr>
            <a:picLocks noChangeAspect="1"/>
          </p:cNvPicPr>
          <p:nvPr/>
        </p:nvPicPr>
        <p:blipFill>
          <a:blip r:embed="rId2">
            <a:alphaModFix amt="47000"/>
          </a:blip>
          <a:srcRect/>
          <a:stretch>
            <a:fillRect/>
          </a:stretch>
        </p:blipFill>
        <p:spPr>
          <a:xfrm>
            <a:off x="3813175" y="1927225"/>
            <a:ext cx="7315200" cy="1896110"/>
          </a:xfrm>
          <a:prstGeom prst="rect">
            <a:avLst/>
          </a:prstGeom>
        </p:spPr>
      </p:pic>
      <p:pic>
        <p:nvPicPr>
          <p:cNvPr id="4" name="Image 2" descr="https://kimi-img.moonshot.cn/pub/slides/slides_tmpl/image/25-06-01-00:14:33-d0tilqc75iks2gau4fjg.png"/>
          <p:cNvPicPr>
            <a:picLocks noChangeAspect="1"/>
          </p:cNvPicPr>
          <p:nvPr/>
        </p:nvPicPr>
        <p:blipFill>
          <a:blip r:embed="rId3"/>
          <a:srcRect t="19715" b="19715"/>
          <a:stretch>
            <a:fillRect/>
          </a:stretch>
        </p:blipFill>
        <p:spPr>
          <a:xfrm>
            <a:off x="1756190" y="4161438"/>
            <a:ext cx="3124200" cy="1892300"/>
          </a:xfrm>
          <a:prstGeom prst="rect">
            <a:avLst/>
          </a:prstGeom>
        </p:spPr>
      </p:pic>
      <p:pic>
        <p:nvPicPr>
          <p:cNvPr id="5" name="Image 3" descr="https://kimi-img.moonshot.cn/pub/slides/slides_tmpl/image/25-06-01-00:14:34-d0tilqk75iks2gau4fk0.png"/>
          <p:cNvPicPr>
            <a:picLocks noChangeAspect="1"/>
          </p:cNvPicPr>
          <p:nvPr/>
        </p:nvPicPr>
        <p:blipFill>
          <a:blip r:embed="rId4"/>
          <a:srcRect t="19512" b="19512"/>
          <a:stretch>
            <a:fillRect/>
          </a:stretch>
        </p:blipFill>
        <p:spPr>
          <a:xfrm>
            <a:off x="680870" y="1918216"/>
            <a:ext cx="3124200" cy="1905000"/>
          </a:xfrm>
          <a:prstGeom prst="rect">
            <a:avLst/>
          </a:prstGeom>
        </p:spPr>
      </p:pic>
      <p:sp>
        <p:nvSpPr>
          <p:cNvPr id="6" name="Text 0"/>
          <p:cNvSpPr/>
          <p:nvPr/>
        </p:nvSpPr>
        <p:spPr>
          <a:xfrm>
            <a:off x="934263" y="4792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7" name="Text 1"/>
          <p:cNvSpPr/>
          <p:nvPr/>
        </p:nvSpPr>
        <p:spPr>
          <a:xfrm>
            <a:off x="542215" y="909176"/>
            <a:ext cx="10028569" cy="833184"/>
          </a:xfrm>
          <a:prstGeom prst="rect">
            <a:avLst/>
          </a:prstGeom>
          <a:noFill/>
        </p:spPr>
        <p:txBody>
          <a:bodyPr wrap="square" lIns="91440" tIns="4572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Post-1978 Shift: From Politics to Markets</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8" name="Image 4" descr="https://kimi-img.moonshot.cn/pub/slides/slides_tmpl/image/25-06-01-00:14:03-d0tilis75iks2gau4f9g.png"/>
          <p:cNvPicPr>
            <a:picLocks noChangeAspect="1"/>
          </p:cNvPicPr>
          <p:nvPr/>
        </p:nvPicPr>
        <p:blipFill>
          <a:blip r:embed="rId5"/>
          <a:stretch>
            <a:fillRect/>
          </a:stretch>
        </p:blipFill>
        <p:spPr>
          <a:xfrm>
            <a:off x="702945" y="614045"/>
            <a:ext cx="993775" cy="384175"/>
          </a:xfrm>
          <a:prstGeom prst="rect">
            <a:avLst/>
          </a:prstGeom>
        </p:spPr>
      </p:pic>
      <p:sp>
        <p:nvSpPr>
          <p:cNvPr id="9" name="Shape 2"/>
          <p:cNvSpPr/>
          <p:nvPr/>
        </p:nvSpPr>
        <p:spPr>
          <a:xfrm flipH="1">
            <a:off x="11487150" y="716915"/>
            <a:ext cx="78105" cy="76880"/>
          </a:xfrm>
          <a:prstGeom prst="ellipse">
            <a:avLst/>
          </a:prstGeom>
          <a:solidFill>
            <a:srgbClr val="86422F"/>
          </a:solidFill>
        </p:spPr>
      </p:sp>
      <p:sp>
        <p:nvSpPr>
          <p:cNvPr id="10" name="Text 3"/>
          <p:cNvSpPr/>
          <p:nvPr/>
        </p:nvSpPr>
        <p:spPr>
          <a:xfrm>
            <a:off x="1148715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1" name="Shape 4"/>
          <p:cNvSpPr/>
          <p:nvPr/>
        </p:nvSpPr>
        <p:spPr>
          <a:xfrm flipH="1">
            <a:off x="11358880" y="716915"/>
            <a:ext cx="78105" cy="76880"/>
          </a:xfrm>
          <a:prstGeom prst="ellipse">
            <a:avLst/>
          </a:prstGeom>
          <a:solidFill>
            <a:srgbClr val="86422F"/>
          </a:solidFill>
        </p:spPr>
      </p:sp>
      <p:sp>
        <p:nvSpPr>
          <p:cNvPr id="12" name="Text 5"/>
          <p:cNvSpPr/>
          <p:nvPr/>
        </p:nvSpPr>
        <p:spPr>
          <a:xfrm>
            <a:off x="11358880"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3" name="Shape 6"/>
          <p:cNvSpPr/>
          <p:nvPr/>
        </p:nvSpPr>
        <p:spPr>
          <a:xfrm flipH="1">
            <a:off x="11227435" y="716915"/>
            <a:ext cx="78105" cy="76880"/>
          </a:xfrm>
          <a:prstGeom prst="ellipse">
            <a:avLst/>
          </a:prstGeom>
          <a:solidFill>
            <a:srgbClr val="86422F"/>
          </a:solidFill>
        </p:spPr>
      </p:sp>
      <p:sp>
        <p:nvSpPr>
          <p:cNvPr id="14" name="Text 7"/>
          <p:cNvSpPr/>
          <p:nvPr/>
        </p:nvSpPr>
        <p:spPr>
          <a:xfrm>
            <a:off x="1122743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5" name="Shape 8"/>
          <p:cNvSpPr/>
          <p:nvPr/>
        </p:nvSpPr>
        <p:spPr>
          <a:xfrm flipH="1">
            <a:off x="11096625" y="716915"/>
            <a:ext cx="78105" cy="76880"/>
          </a:xfrm>
          <a:prstGeom prst="ellipse">
            <a:avLst/>
          </a:prstGeom>
          <a:solidFill>
            <a:srgbClr val="86422F"/>
          </a:solidFill>
        </p:spPr>
      </p:sp>
      <p:sp>
        <p:nvSpPr>
          <p:cNvPr id="16" name="Text 9"/>
          <p:cNvSpPr/>
          <p:nvPr/>
        </p:nvSpPr>
        <p:spPr>
          <a:xfrm>
            <a:off x="11096625" y="7169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7" name="Text 10"/>
          <p:cNvSpPr/>
          <p:nvPr/>
        </p:nvSpPr>
        <p:spPr>
          <a:xfrm>
            <a:off x="4098025" y="2412257"/>
            <a:ext cx="6678322" cy="1280319"/>
          </a:xfrm>
          <a:prstGeom prst="rect">
            <a:avLst/>
          </a:prstGeom>
          <a:noFill/>
        </p:spPr>
        <p:txBody>
          <a:bodyPr wrap="square" lIns="91440" tIns="45720" rIns="91440" bIns="45720" rtlCol="0" anchor="t">
            <a:spAutoFit/>
          </a:bodyPr>
          <a:lstStyle/>
          <a:p>
            <a:pPr marL="0" indent="0" algn="just">
              <a:lnSpc>
                <a:spcPct val="150000"/>
              </a:lnSpc>
              <a:buNone/>
            </a:pPr>
            <a:r>
              <a:rPr lang="en-US" sz="1400" dirty="0">
                <a:solidFill>
                  <a:srgbClr val="9E4E3D"/>
                </a:solidFill>
                <a:latin typeface="Times New Roman Regular" panose="02020503050405090304" charset="0"/>
                <a:ea typeface="思源宋体" pitchFamily="34" charset="-122"/>
                <a:cs typeface="Times New Roman Regular" panose="02020503050405090304" charset="0"/>
              </a:rPr>
              <a:t>China's reform and opening-up policy in 1978 marked a significant shift in its international priorities. The focus moved from ideological support to economic engagement, with state-owned enterprises looking outward for opportunities.</a:t>
            </a:r>
            <a:endParaRPr lang="en-US" sz="1400" dirty="0">
              <a:solidFill>
                <a:srgbClr val="9E4E3D"/>
              </a:solidFill>
              <a:latin typeface="Times New Roman Regular" panose="02020503050405090304" charset="0"/>
              <a:ea typeface="思源宋体" pitchFamily="34" charset="-122"/>
              <a:cs typeface="Times New Roman Regular" panose="02020503050405090304" charset="0"/>
            </a:endParaRPr>
          </a:p>
        </p:txBody>
      </p:sp>
      <p:sp>
        <p:nvSpPr>
          <p:cNvPr id="18" name="Text 11"/>
          <p:cNvSpPr/>
          <p:nvPr/>
        </p:nvSpPr>
        <p:spPr>
          <a:xfrm>
            <a:off x="4487329" y="2091278"/>
            <a:ext cx="4790148"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9E4E3D"/>
                </a:solidFill>
                <a:latin typeface="Times New Roman Bold" panose="02020503050405090304" charset="0"/>
                <a:ea typeface="思源宋体" pitchFamily="34" charset="-122"/>
                <a:cs typeface="Times New Roman Bold" panose="02020503050405090304" charset="0"/>
              </a:rPr>
              <a:t>1978 Reform and Opening-Up</a:t>
            </a:r>
            <a:endParaRPr lang="en-US" sz="2000" b="1" dirty="0">
              <a:solidFill>
                <a:srgbClr val="9E4E3D"/>
              </a:solidFill>
              <a:latin typeface="Times New Roman Bold" panose="02020503050405090304" charset="0"/>
              <a:ea typeface="思源宋体" pitchFamily="34" charset="-122"/>
              <a:cs typeface="Times New Roman Bold" panose="02020503050405090304" charset="0"/>
            </a:endParaRPr>
          </a:p>
        </p:txBody>
      </p:sp>
      <p:pic>
        <p:nvPicPr>
          <p:cNvPr id="19" name="Image 5" descr="https://kimi-img.moonshot.cn/pub/slides/slides_tmpl/image/25-06-01-00:13:56-d0tilh475iks2gau4f5g.png"/>
          <p:cNvPicPr>
            <a:picLocks noChangeAspect="1"/>
          </p:cNvPicPr>
          <p:nvPr/>
        </p:nvPicPr>
        <p:blipFill>
          <a:blip r:embed="rId6"/>
          <a:srcRect t="171" b="171"/>
          <a:stretch>
            <a:fillRect/>
          </a:stretch>
        </p:blipFill>
        <p:spPr>
          <a:xfrm>
            <a:off x="4203065" y="2134235"/>
            <a:ext cx="227330" cy="229870"/>
          </a:xfrm>
          <a:prstGeom prst="rect">
            <a:avLst/>
          </a:prstGeom>
        </p:spPr>
      </p:pic>
      <p:pic>
        <p:nvPicPr>
          <p:cNvPr id="20" name="Image 6" descr="https://kimi-img.moonshot.cn/pub/slides/slides_tmpl/image/25-06-01-00:14:27-d0tilos75iks2gau4fi0.png"/>
          <p:cNvPicPr>
            <a:picLocks noChangeAspect="1"/>
          </p:cNvPicPr>
          <p:nvPr/>
        </p:nvPicPr>
        <p:blipFill>
          <a:blip r:embed="rId2">
            <a:alphaModFix amt="47000"/>
          </a:blip>
          <a:srcRect/>
          <a:stretch>
            <a:fillRect/>
          </a:stretch>
        </p:blipFill>
        <p:spPr>
          <a:xfrm>
            <a:off x="4880610" y="4168140"/>
            <a:ext cx="7315200" cy="1896110"/>
          </a:xfrm>
          <a:prstGeom prst="rect">
            <a:avLst/>
          </a:prstGeom>
        </p:spPr>
      </p:pic>
      <p:sp>
        <p:nvSpPr>
          <p:cNvPr id="21" name="Text 12"/>
          <p:cNvSpPr/>
          <p:nvPr/>
        </p:nvSpPr>
        <p:spPr>
          <a:xfrm>
            <a:off x="5165460" y="4665872"/>
            <a:ext cx="6678322" cy="1280319"/>
          </a:xfrm>
          <a:prstGeom prst="rect">
            <a:avLst/>
          </a:prstGeom>
          <a:noFill/>
        </p:spPr>
        <p:txBody>
          <a:bodyPr wrap="square" lIns="91440" tIns="45720" rIns="91440" bIns="45720" rtlCol="0" anchor="t">
            <a:spAutoFit/>
          </a:bodyPr>
          <a:lstStyle/>
          <a:p>
            <a:pPr marL="0" indent="0" algn="just">
              <a:lnSpc>
                <a:spcPct val="150000"/>
              </a:lnSpc>
              <a:buNone/>
            </a:pPr>
            <a:r>
              <a:rPr lang="en-US" sz="1400" dirty="0">
                <a:solidFill>
                  <a:srgbClr val="9E4E3D"/>
                </a:solidFill>
                <a:latin typeface="Times New Roman Regular" panose="02020503050405090304" charset="0"/>
                <a:ea typeface="思源宋体" pitchFamily="34" charset="-122"/>
                <a:cs typeface="Times New Roman Regular" panose="02020503050405090304" charset="0"/>
              </a:rPr>
              <a:t>Africa became a strategic destination for Chinese investment and infrastructure projects. The 'going out' strategy enabled Chinese enterprises to tap into Africa's vast resources and markets, transforming the nature of bilateral relations.</a:t>
            </a:r>
            <a:endParaRPr lang="en-US" sz="1400" dirty="0">
              <a:solidFill>
                <a:srgbClr val="9E4E3D"/>
              </a:solidFill>
              <a:latin typeface="Times New Roman Regular" panose="02020503050405090304" charset="0"/>
              <a:ea typeface="思源宋体" pitchFamily="34" charset="-122"/>
              <a:cs typeface="Times New Roman Regular" panose="02020503050405090304" charset="0"/>
            </a:endParaRPr>
          </a:p>
        </p:txBody>
      </p:sp>
      <p:sp>
        <p:nvSpPr>
          <p:cNvPr id="22" name="Text 13"/>
          <p:cNvSpPr/>
          <p:nvPr/>
        </p:nvSpPr>
        <p:spPr>
          <a:xfrm>
            <a:off x="5554764" y="4344893"/>
            <a:ext cx="4790148" cy="307340"/>
          </a:xfrm>
          <a:prstGeom prst="rect">
            <a:avLst/>
          </a:prstGeom>
          <a:noFill/>
        </p:spPr>
        <p:txBody>
          <a:bodyPr wrap="square" lIns="0" tIns="0" rIns="0" bIns="0" rtlCol="0" anchor="t">
            <a:spAutoFit/>
          </a:bodyPr>
          <a:lstStyle/>
          <a:p>
            <a:pPr marL="0" indent="0">
              <a:lnSpc>
                <a:spcPct val="100000"/>
              </a:lnSpc>
              <a:buNone/>
            </a:pPr>
            <a:r>
              <a:rPr lang="en-US" sz="2000" b="1" dirty="0">
                <a:solidFill>
                  <a:srgbClr val="9E4E3D"/>
                </a:solidFill>
                <a:latin typeface="Times New Roman Bold" panose="02020503050405090304" charset="0"/>
                <a:ea typeface="思源宋体" pitchFamily="34" charset="-122"/>
                <a:cs typeface="Times New Roman Bold" panose="02020503050405090304" charset="0"/>
              </a:rPr>
              <a:t>Africa as a Key Destination</a:t>
            </a:r>
            <a:endParaRPr lang="en-US" sz="2000" b="1" dirty="0">
              <a:solidFill>
                <a:srgbClr val="9E4E3D"/>
              </a:solidFill>
              <a:latin typeface="Times New Roman Bold" panose="02020503050405090304" charset="0"/>
              <a:ea typeface="思源宋体" pitchFamily="34" charset="-122"/>
              <a:cs typeface="Times New Roman Bold" panose="02020503050405090304" charset="0"/>
            </a:endParaRPr>
          </a:p>
        </p:txBody>
      </p:sp>
      <p:pic>
        <p:nvPicPr>
          <p:cNvPr id="23" name="Image 7" descr="https://kimi-img.moonshot.cn/pub/slides/slides_tmpl/image/25-06-01-00:13:56-d0tilh475iks2gau4f5g.png"/>
          <p:cNvPicPr>
            <a:picLocks noChangeAspect="1"/>
          </p:cNvPicPr>
          <p:nvPr/>
        </p:nvPicPr>
        <p:blipFill>
          <a:blip r:embed="rId6"/>
          <a:srcRect t="171" b="171"/>
          <a:stretch>
            <a:fillRect/>
          </a:stretch>
        </p:blipFill>
        <p:spPr>
          <a:xfrm>
            <a:off x="5270500" y="4399280"/>
            <a:ext cx="227330" cy="229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3:59-d0tilhs75iks2gau4f90.png"/>
          <p:cNvPicPr>
            <a:picLocks noChangeAspect="1"/>
          </p:cNvPicPr>
          <p:nvPr/>
        </p:nvPicPr>
        <p:blipFill>
          <a:blip r:embed="rId1"/>
          <a:srcRect t="16" b="16"/>
          <a:stretch>
            <a:fillRect/>
          </a:stretch>
        </p:blipFill>
        <p:spPr>
          <a:xfrm>
            <a:off x="0" y="3426"/>
            <a:ext cx="12191999" cy="6864626"/>
          </a:xfrm>
          <a:prstGeom prst="rect">
            <a:avLst/>
          </a:prstGeom>
        </p:spPr>
      </p:pic>
      <p:sp>
        <p:nvSpPr>
          <p:cNvPr id="3" name="Text 0"/>
          <p:cNvSpPr/>
          <p:nvPr/>
        </p:nvSpPr>
        <p:spPr>
          <a:xfrm>
            <a:off x="3063875" y="2105025"/>
            <a:ext cx="3766820" cy="984885"/>
          </a:xfrm>
          <a:prstGeom prst="rect">
            <a:avLst/>
          </a:prstGeom>
          <a:noFill/>
        </p:spPr>
        <p:txBody>
          <a:bodyPr wrap="square" lIns="0" tIns="0" rIns="0" bIns="0" rtlCol="0" anchor="t">
            <a:spAutoFit/>
          </a:bodyPr>
          <a:lstStyle/>
          <a:p>
            <a:pPr marL="0" indent="0" algn="l">
              <a:lnSpc>
                <a:spcPct val="100000"/>
              </a:lnSpc>
              <a:buNone/>
            </a:pPr>
            <a:r>
              <a:rPr lang="en-US" sz="3200" b="1" dirty="0">
                <a:solidFill>
                  <a:srgbClr val="86422F"/>
                </a:solidFill>
                <a:latin typeface="Times New Roman Bold" panose="02020503050405090304" charset="0"/>
                <a:ea typeface="思源宋体" pitchFamily="34" charset="-122"/>
                <a:cs typeface="Times New Roman Bold" panose="02020503050405090304" charset="0"/>
              </a:rPr>
              <a:t>Institutional Architecture</a:t>
            </a:r>
            <a:endParaRPr lang="en-US" sz="32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4" name="Image 1" descr="https://kimi-img.moonshot.cn/pub/slides/slides_tmpl/image/25-06-01-00:13:57-d0tilhc75iks2gau4f8g.png"/>
          <p:cNvPicPr>
            <a:picLocks noChangeAspect="1"/>
          </p:cNvPicPr>
          <p:nvPr/>
        </p:nvPicPr>
        <p:blipFill>
          <a:blip r:embed="rId2"/>
          <a:srcRect t="15459" b="15459"/>
          <a:stretch>
            <a:fillRect/>
          </a:stretch>
        </p:blipFill>
        <p:spPr>
          <a:xfrm>
            <a:off x="4511040" y="3723012"/>
            <a:ext cx="3657600" cy="12700"/>
          </a:xfrm>
          <a:prstGeom prst="rect">
            <a:avLst/>
          </a:prstGeom>
        </p:spPr>
      </p:pic>
      <p:sp>
        <p:nvSpPr>
          <p:cNvPr id="6" name="Shape 1"/>
          <p:cNvSpPr/>
          <p:nvPr/>
        </p:nvSpPr>
        <p:spPr>
          <a:xfrm>
            <a:off x="779463" y="1387475"/>
            <a:ext cx="2284095" cy="2335530"/>
          </a:xfrm>
          <a:prstGeom prst="rect">
            <a:avLst/>
          </a:prstGeom>
          <a:solidFill>
            <a:srgbClr val="000000">
              <a:alpha val="0"/>
            </a:srgbClr>
          </a:solidFill>
          <a:effectLst>
            <a:outerShdw blurRad="50800" dist="26941" dir="2700000" algn="bl" rotWithShape="0">
              <a:srgbClr val="754412">
                <a:alpha val="40000"/>
              </a:srgbClr>
            </a:outerShdw>
          </a:effectLst>
        </p:spPr>
      </p:sp>
      <p:sp>
        <p:nvSpPr>
          <p:cNvPr id="7" name="Text 2"/>
          <p:cNvSpPr/>
          <p:nvPr/>
        </p:nvSpPr>
        <p:spPr>
          <a:xfrm>
            <a:off x="779463" y="1387475"/>
            <a:ext cx="2284095" cy="2335530"/>
          </a:xfrm>
          <a:prstGeom prst="rect">
            <a:avLst/>
          </a:prstGeom>
          <a:noFill/>
        </p:spPr>
        <p:txBody>
          <a:bodyPr wrap="square" lIns="0" tIns="0" rIns="0" bIns="0" rtlCol="0" anchor="t"/>
          <a:lstStyle/>
          <a:p>
            <a:pPr marL="0" indent="0" algn="ctr">
              <a:lnSpc>
                <a:spcPct val="110000"/>
              </a:lnSpc>
              <a:buNone/>
            </a:pPr>
            <a:r>
              <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rPr>
              <a:t>02</a:t>
            </a:r>
            <a:endParaRPr lang="en-US" sz="13800" b="1" dirty="0">
              <a:solidFill>
                <a:srgbClr val="86422F"/>
              </a:solidFill>
              <a:latin typeface="Times New Roman Bold" panose="02020503050405090304" charset="0"/>
              <a:ea typeface="Transitional 551 Std Medium" pitchFamily="34" charset="-122"/>
              <a:cs typeface="Times New Roman Bold" panose="0202050305040509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07-d0tiljs75iks2gau4fb0.png"/>
          <p:cNvPicPr>
            <a:picLocks noChangeAspect="1"/>
          </p:cNvPicPr>
          <p:nvPr/>
        </p:nvPicPr>
        <p:blipFill>
          <a:blip r:embed="rId1"/>
          <a:srcRect t="16" b="16"/>
          <a:stretch>
            <a:fillRect/>
          </a:stretch>
        </p:blipFill>
        <p:spPr>
          <a:xfrm>
            <a:off x="0" y="38100"/>
            <a:ext cx="12192000" cy="6864626"/>
          </a:xfrm>
          <a:prstGeom prst="rect">
            <a:avLst/>
          </a:prstGeom>
        </p:spPr>
      </p:pic>
      <p:pic>
        <p:nvPicPr>
          <p:cNvPr id="3" name="Image 1" descr="https://kimi-img.moonshot.cn/pub/slides/slides_tmpl/image/25-06-01-00:14:27-d0tilos75iks2gau4fi0.png"/>
          <p:cNvPicPr>
            <a:picLocks noChangeAspect="1"/>
          </p:cNvPicPr>
          <p:nvPr/>
        </p:nvPicPr>
        <p:blipFill>
          <a:blip r:embed="rId2">
            <a:alphaModFix amt="47000"/>
          </a:blip>
          <a:srcRect/>
          <a:stretch>
            <a:fillRect/>
          </a:stretch>
        </p:blipFill>
        <p:spPr>
          <a:xfrm rot="5400000">
            <a:off x="8101965" y="3042285"/>
            <a:ext cx="3532505" cy="3083560"/>
          </a:xfrm>
          <a:prstGeom prst="rect">
            <a:avLst/>
          </a:prstGeom>
        </p:spPr>
      </p:pic>
      <p:pic>
        <p:nvPicPr>
          <p:cNvPr id="4" name="Image 2" descr="https://kimi-img.moonshot.cn/pub/slides/slides_tmpl/image/25-06-01-00:14:27-d0tilos75iks2gau4fi0.png"/>
          <p:cNvPicPr>
            <a:picLocks noChangeAspect="1"/>
          </p:cNvPicPr>
          <p:nvPr/>
        </p:nvPicPr>
        <p:blipFill>
          <a:blip r:embed="rId2">
            <a:alphaModFix amt="47000"/>
          </a:blip>
          <a:srcRect/>
          <a:stretch>
            <a:fillRect/>
          </a:stretch>
        </p:blipFill>
        <p:spPr>
          <a:xfrm rot="5400000">
            <a:off x="4342765" y="1868805"/>
            <a:ext cx="3543935" cy="3083560"/>
          </a:xfrm>
          <a:prstGeom prst="rect">
            <a:avLst/>
          </a:prstGeom>
        </p:spPr>
      </p:pic>
      <p:pic>
        <p:nvPicPr>
          <p:cNvPr id="5" name="Image 3" descr="https://kimi-img.moonshot.cn/pub/slides/slides_tmpl/image/25-06-01-00:14:27-d0tilos75iks2gau4fi0.png"/>
          <p:cNvPicPr>
            <a:picLocks noChangeAspect="1"/>
          </p:cNvPicPr>
          <p:nvPr/>
        </p:nvPicPr>
        <p:blipFill>
          <a:blip r:embed="rId2">
            <a:alphaModFix amt="47000"/>
          </a:blip>
          <a:srcRect/>
          <a:stretch>
            <a:fillRect/>
          </a:stretch>
        </p:blipFill>
        <p:spPr>
          <a:xfrm rot="5400000">
            <a:off x="624205" y="3031490"/>
            <a:ext cx="3532505" cy="3083560"/>
          </a:xfrm>
          <a:prstGeom prst="rect">
            <a:avLst/>
          </a:prstGeom>
        </p:spPr>
      </p:pic>
      <p:pic>
        <p:nvPicPr>
          <p:cNvPr id="6" name="Image 4" descr="https://kimi-img.moonshot.cn/pub/slides/slides_tmpl/image/25-06-01-00:14:46-d0tiltk75iks2gau4fpg.png"/>
          <p:cNvPicPr>
            <a:picLocks noChangeAspect="1"/>
          </p:cNvPicPr>
          <p:nvPr/>
        </p:nvPicPr>
        <p:blipFill>
          <a:blip r:embed="rId3"/>
          <a:srcRect t="16457" b="16457"/>
          <a:stretch>
            <a:fillRect/>
          </a:stretch>
        </p:blipFill>
        <p:spPr>
          <a:xfrm>
            <a:off x="4583068" y="5184902"/>
            <a:ext cx="3073400" cy="1155700"/>
          </a:xfrm>
          <a:prstGeom prst="rect">
            <a:avLst/>
          </a:prstGeom>
        </p:spPr>
      </p:pic>
      <p:pic>
        <p:nvPicPr>
          <p:cNvPr id="7" name="Image 5" descr="https://kimi-img.moonshot.cn/pub/slides/slides_tmpl/image/25-06-01-00:14:45-d0tiltc75iks2gau4fog.png"/>
          <p:cNvPicPr>
            <a:picLocks noChangeAspect="1"/>
          </p:cNvPicPr>
          <p:nvPr/>
        </p:nvPicPr>
        <p:blipFill>
          <a:blip r:embed="rId4"/>
          <a:srcRect l="187" t="65984" r="-187" b="12626"/>
          <a:stretch>
            <a:fillRect/>
          </a:stretch>
        </p:blipFill>
        <p:spPr>
          <a:xfrm>
            <a:off x="8329264" y="1664831"/>
            <a:ext cx="3060700" cy="1168400"/>
          </a:xfrm>
          <a:prstGeom prst="rect">
            <a:avLst/>
          </a:prstGeom>
        </p:spPr>
      </p:pic>
      <p:pic>
        <p:nvPicPr>
          <p:cNvPr id="8" name="Image 6" descr="https://kimi-img.moonshot.cn/pub/slides/slides_tmpl/image/25-06-01-00:14:46-d0tiltk75iks2gau4fq0.png"/>
          <p:cNvPicPr>
            <a:picLocks noChangeAspect="1"/>
          </p:cNvPicPr>
          <p:nvPr/>
        </p:nvPicPr>
        <p:blipFill>
          <a:blip r:embed="rId5"/>
          <a:srcRect t="31002" b="31002"/>
          <a:stretch>
            <a:fillRect/>
          </a:stretch>
        </p:blipFill>
        <p:spPr>
          <a:xfrm>
            <a:off x="849279" y="1649849"/>
            <a:ext cx="3073400" cy="1168400"/>
          </a:xfrm>
          <a:prstGeom prst="rect">
            <a:avLst/>
          </a:prstGeom>
        </p:spPr>
      </p:pic>
      <p:sp>
        <p:nvSpPr>
          <p:cNvPr id="9" name="Text 0"/>
          <p:cNvSpPr/>
          <p:nvPr/>
        </p:nvSpPr>
        <p:spPr>
          <a:xfrm>
            <a:off x="1882775" y="2995295"/>
            <a:ext cx="1896745" cy="55372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9E4E3D"/>
                </a:solidFill>
                <a:latin typeface="Times New Roman Bold" panose="02020503050405090304" charset="0"/>
                <a:ea typeface="思源宋体" pitchFamily="34" charset="-122"/>
                <a:cs typeface="Times New Roman Bold" panose="02020503050405090304" charset="0"/>
              </a:rPr>
              <a:t>Launch of FOCAC in 2000</a:t>
            </a:r>
            <a:endParaRPr lang="en-US" sz="18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10" name="Text 1"/>
          <p:cNvSpPr/>
          <p:nvPr/>
        </p:nvSpPr>
        <p:spPr>
          <a:xfrm>
            <a:off x="934034" y="3549023"/>
            <a:ext cx="2911569" cy="2560638"/>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The Forum on China-Africa Cooperation (FOCAC) was launched in 2000 as the central mechanism for managing China-Africa relations. It facilitates high-level dialogue and coordination of three-year engagement plans.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11" name="Text 2"/>
          <p:cNvSpPr/>
          <p:nvPr/>
        </p:nvSpPr>
        <p:spPr>
          <a:xfrm>
            <a:off x="9180195" y="2931160"/>
            <a:ext cx="2047240" cy="553720"/>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9E4E3D"/>
                </a:solidFill>
                <a:latin typeface="Times New Roman Bold" panose="02020503050405090304" charset="0"/>
                <a:ea typeface="思源宋体" pitchFamily="34" charset="-122"/>
                <a:cs typeface="Times New Roman Bold" panose="02020503050405090304" charset="0"/>
              </a:rPr>
              <a:t>Impact on Bilateral Relations</a:t>
            </a:r>
            <a:endParaRPr lang="en-US" sz="18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12" name="Text 3"/>
          <p:cNvSpPr/>
          <p:nvPr/>
        </p:nvSpPr>
        <p:spPr>
          <a:xfrm>
            <a:off x="8428122" y="3503303"/>
            <a:ext cx="2911569" cy="2560638"/>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Through FOCAC, China has been able to strengthen its diplomatic ties with Africa, showcasing respect and mutual cooperation. This has led to numerous high-level meetings and significant trade deals.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13" name="Shape 4"/>
          <p:cNvSpPr/>
          <p:nvPr/>
        </p:nvSpPr>
        <p:spPr>
          <a:xfrm>
            <a:off x="4594198" y="1655673"/>
            <a:ext cx="3057361" cy="3529229"/>
          </a:xfrm>
          <a:prstGeom prst="rect">
            <a:avLst/>
          </a:prstGeom>
          <a:solidFill>
            <a:srgbClr val="FFFFFF">
              <a:alpha val="8235"/>
            </a:srgbClr>
          </a:solidFill>
        </p:spPr>
      </p:sp>
      <p:sp>
        <p:nvSpPr>
          <p:cNvPr id="14" name="Text 5"/>
          <p:cNvSpPr/>
          <p:nvPr/>
        </p:nvSpPr>
        <p:spPr>
          <a:xfrm>
            <a:off x="4594198" y="1655673"/>
            <a:ext cx="3057361" cy="3529229"/>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5" name="Text 6"/>
          <p:cNvSpPr/>
          <p:nvPr/>
        </p:nvSpPr>
        <p:spPr>
          <a:xfrm>
            <a:off x="5517515" y="1817370"/>
            <a:ext cx="2134235" cy="522605"/>
          </a:xfrm>
          <a:prstGeom prst="rect">
            <a:avLst/>
          </a:prstGeom>
          <a:noFill/>
        </p:spPr>
        <p:txBody>
          <a:bodyPr wrap="square" lIns="0" tIns="0" rIns="0" bIns="0" rtlCol="0" anchor="t">
            <a:spAutoFit/>
          </a:bodyPr>
          <a:lstStyle/>
          <a:p>
            <a:pPr marL="0" indent="0">
              <a:lnSpc>
                <a:spcPct val="100000"/>
              </a:lnSpc>
              <a:buNone/>
            </a:pPr>
            <a:r>
              <a:rPr lang="en-US" sz="1700" b="1" dirty="0">
                <a:solidFill>
                  <a:srgbClr val="9E4E3D"/>
                </a:solidFill>
                <a:latin typeface="Times New Roman Bold" panose="02020503050405090304" charset="0"/>
                <a:ea typeface="思源宋体" pitchFamily="34" charset="-122"/>
                <a:cs typeface="Times New Roman Bold" panose="02020503050405090304" charset="0"/>
              </a:rPr>
              <a:t>High-Level Diplomatic Platform</a:t>
            </a:r>
            <a:endParaRPr lang="en-US" sz="1700" b="1" dirty="0">
              <a:solidFill>
                <a:srgbClr val="9E4E3D"/>
              </a:solidFill>
              <a:latin typeface="Times New Roman Bold" panose="02020503050405090304" charset="0"/>
              <a:ea typeface="思源宋体" pitchFamily="34" charset="-122"/>
              <a:cs typeface="Times New Roman Bold" panose="02020503050405090304" charset="0"/>
            </a:endParaRPr>
          </a:p>
        </p:txBody>
      </p:sp>
      <p:sp>
        <p:nvSpPr>
          <p:cNvPr id="16" name="Text 7"/>
          <p:cNvSpPr/>
          <p:nvPr/>
        </p:nvSpPr>
        <p:spPr>
          <a:xfrm>
            <a:off x="4693597" y="2340114"/>
            <a:ext cx="2911569" cy="2560638"/>
          </a:xfrm>
          <a:prstGeom prst="rect">
            <a:avLst/>
          </a:prstGeom>
          <a:noFill/>
        </p:spPr>
        <p:txBody>
          <a:bodyPr wrap="square" lIns="91440" tIns="45720" rIns="91440" bIns="45720" rtlCol="0" anchor="t">
            <a:spAutoFit/>
          </a:bodyPr>
          <a:lstStyle/>
          <a:p>
            <a:pPr marL="0" indent="0" algn="l">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FOCAC provides a platform for China to engage all African countries collectively. It allows China to 'give face' to African leaders through lavish summits while pursuing bilateral deals behind the scenes.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17" name="Text 8"/>
          <p:cNvSpPr/>
          <p:nvPr/>
        </p:nvSpPr>
        <p:spPr>
          <a:xfrm>
            <a:off x="934263" y="3014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18" name="Shape 9"/>
          <p:cNvSpPr/>
          <p:nvPr/>
        </p:nvSpPr>
        <p:spPr>
          <a:xfrm>
            <a:off x="542215" y="820276"/>
            <a:ext cx="9993834" cy="833184"/>
          </a:xfrm>
          <a:prstGeom prst="rect">
            <a:avLst/>
          </a:prstGeom>
          <a:solidFill>
            <a:srgbClr val="000000">
              <a:alpha val="0"/>
            </a:srgbClr>
          </a:solidFill>
        </p:spPr>
      </p:sp>
      <p:sp>
        <p:nvSpPr>
          <p:cNvPr id="19" name="Text 10"/>
          <p:cNvSpPr/>
          <p:nvPr/>
        </p:nvSpPr>
        <p:spPr>
          <a:xfrm>
            <a:off x="542215" y="820276"/>
            <a:ext cx="9993834" cy="833184"/>
          </a:xfrm>
          <a:prstGeom prst="rect">
            <a:avLst/>
          </a:prstGeom>
          <a:noFill/>
        </p:spPr>
        <p:txBody>
          <a:bodyPr wrap="square" lIns="45720" tIns="9144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FOCAC: A Platform for Cooperation</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0" name="Image 7" descr="https://kimi-img.moonshot.cn/pub/slides/slides_tmpl/image/25-06-01-00:14:03-d0tilis75iks2gau4f9g.png"/>
          <p:cNvPicPr>
            <a:picLocks noChangeAspect="1"/>
          </p:cNvPicPr>
          <p:nvPr/>
        </p:nvPicPr>
        <p:blipFill>
          <a:blip r:embed="rId6"/>
          <a:stretch>
            <a:fillRect/>
          </a:stretch>
        </p:blipFill>
        <p:spPr>
          <a:xfrm>
            <a:off x="702945" y="436245"/>
            <a:ext cx="993775" cy="384175"/>
          </a:xfrm>
          <a:prstGeom prst="rect">
            <a:avLst/>
          </a:prstGeom>
        </p:spPr>
      </p:pic>
      <p:sp>
        <p:nvSpPr>
          <p:cNvPr id="21" name="Shape 11"/>
          <p:cNvSpPr/>
          <p:nvPr/>
        </p:nvSpPr>
        <p:spPr>
          <a:xfrm flipH="1">
            <a:off x="11487150" y="539115"/>
            <a:ext cx="78105" cy="76880"/>
          </a:xfrm>
          <a:prstGeom prst="ellipse">
            <a:avLst/>
          </a:prstGeom>
          <a:solidFill>
            <a:srgbClr val="86422F"/>
          </a:solidFill>
        </p:spPr>
      </p:sp>
      <p:sp>
        <p:nvSpPr>
          <p:cNvPr id="22" name="Text 12"/>
          <p:cNvSpPr/>
          <p:nvPr/>
        </p:nvSpPr>
        <p:spPr>
          <a:xfrm>
            <a:off x="11487150" y="5391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3" name="Shape 13"/>
          <p:cNvSpPr/>
          <p:nvPr/>
        </p:nvSpPr>
        <p:spPr>
          <a:xfrm flipH="1">
            <a:off x="11358880" y="539115"/>
            <a:ext cx="78105" cy="76880"/>
          </a:xfrm>
          <a:prstGeom prst="ellipse">
            <a:avLst/>
          </a:prstGeom>
          <a:solidFill>
            <a:srgbClr val="86422F"/>
          </a:solidFill>
        </p:spPr>
      </p:sp>
      <p:sp>
        <p:nvSpPr>
          <p:cNvPr id="24" name="Text 14"/>
          <p:cNvSpPr/>
          <p:nvPr/>
        </p:nvSpPr>
        <p:spPr>
          <a:xfrm>
            <a:off x="11358880" y="5391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5" name="Shape 15"/>
          <p:cNvSpPr/>
          <p:nvPr/>
        </p:nvSpPr>
        <p:spPr>
          <a:xfrm flipH="1">
            <a:off x="11227435" y="539115"/>
            <a:ext cx="78105" cy="76880"/>
          </a:xfrm>
          <a:prstGeom prst="ellipse">
            <a:avLst/>
          </a:prstGeom>
          <a:solidFill>
            <a:srgbClr val="86422F"/>
          </a:solidFill>
        </p:spPr>
      </p:sp>
      <p:sp>
        <p:nvSpPr>
          <p:cNvPr id="26" name="Text 16"/>
          <p:cNvSpPr/>
          <p:nvPr/>
        </p:nvSpPr>
        <p:spPr>
          <a:xfrm>
            <a:off x="11227435" y="5391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7" name="Shape 17"/>
          <p:cNvSpPr/>
          <p:nvPr/>
        </p:nvSpPr>
        <p:spPr>
          <a:xfrm flipH="1">
            <a:off x="11096625" y="539115"/>
            <a:ext cx="78105" cy="76880"/>
          </a:xfrm>
          <a:prstGeom prst="ellipse">
            <a:avLst/>
          </a:prstGeom>
          <a:solidFill>
            <a:srgbClr val="86422F"/>
          </a:solidFill>
        </p:spPr>
      </p:sp>
      <p:sp>
        <p:nvSpPr>
          <p:cNvPr id="28" name="Text 18"/>
          <p:cNvSpPr/>
          <p:nvPr/>
        </p:nvSpPr>
        <p:spPr>
          <a:xfrm>
            <a:off x="11096625" y="5391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29" name="Image 8" descr="https://kimi-img.moonshot.cn/pub/slides/slides_tmpl/image/25-06-01-00:14:34-d0tilqk75iks2gau4fkg.png"/>
          <p:cNvPicPr>
            <a:picLocks noChangeAspect="1"/>
          </p:cNvPicPr>
          <p:nvPr/>
        </p:nvPicPr>
        <p:blipFill>
          <a:blip r:embed="rId7"/>
          <a:srcRect t="171" b="171"/>
          <a:stretch>
            <a:fillRect/>
          </a:stretch>
        </p:blipFill>
        <p:spPr>
          <a:xfrm>
            <a:off x="1112520" y="2882265"/>
            <a:ext cx="725805" cy="730885"/>
          </a:xfrm>
          <a:prstGeom prst="rect">
            <a:avLst/>
          </a:prstGeom>
        </p:spPr>
      </p:pic>
      <p:sp>
        <p:nvSpPr>
          <p:cNvPr id="30" name="Shape 19"/>
          <p:cNvSpPr/>
          <p:nvPr/>
        </p:nvSpPr>
        <p:spPr>
          <a:xfrm>
            <a:off x="1254760" y="3044825"/>
            <a:ext cx="441960" cy="351790"/>
          </a:xfrm>
          <a:prstGeom prst="rect">
            <a:avLst/>
          </a:prstGeom>
          <a:solidFill>
            <a:srgbClr val="000000">
              <a:alpha val="0"/>
            </a:srgbClr>
          </a:solidFill>
        </p:spPr>
      </p:sp>
      <p:sp>
        <p:nvSpPr>
          <p:cNvPr id="31" name="Text 20"/>
          <p:cNvSpPr/>
          <p:nvPr/>
        </p:nvSpPr>
        <p:spPr>
          <a:xfrm>
            <a:off x="1254760" y="3044825"/>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32" name="Image 9" descr="https://kimi-img.moonshot.cn/pub/slides/slides_tmpl/image/25-06-01-00:14:34-d0tilqk75iks2gau4fkg.png"/>
          <p:cNvPicPr>
            <a:picLocks noChangeAspect="1"/>
          </p:cNvPicPr>
          <p:nvPr/>
        </p:nvPicPr>
        <p:blipFill>
          <a:blip r:embed="rId7"/>
          <a:srcRect t="171" b="171"/>
          <a:stretch>
            <a:fillRect/>
          </a:stretch>
        </p:blipFill>
        <p:spPr>
          <a:xfrm>
            <a:off x="4755515" y="1755775"/>
            <a:ext cx="725805" cy="730885"/>
          </a:xfrm>
          <a:prstGeom prst="rect">
            <a:avLst/>
          </a:prstGeom>
        </p:spPr>
      </p:pic>
      <p:sp>
        <p:nvSpPr>
          <p:cNvPr id="33" name="Shape 21"/>
          <p:cNvSpPr/>
          <p:nvPr/>
        </p:nvSpPr>
        <p:spPr>
          <a:xfrm>
            <a:off x="4897755" y="1918335"/>
            <a:ext cx="441960" cy="351790"/>
          </a:xfrm>
          <a:prstGeom prst="rect">
            <a:avLst/>
          </a:prstGeom>
          <a:solidFill>
            <a:srgbClr val="000000">
              <a:alpha val="0"/>
            </a:srgbClr>
          </a:solidFill>
        </p:spPr>
      </p:sp>
      <p:sp>
        <p:nvSpPr>
          <p:cNvPr id="34" name="Text 22"/>
          <p:cNvSpPr/>
          <p:nvPr/>
        </p:nvSpPr>
        <p:spPr>
          <a:xfrm>
            <a:off x="4897755" y="1918335"/>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35" name="Image 10" descr="https://kimi-img.moonshot.cn/pub/slides/slides_tmpl/image/25-06-01-00:14:34-d0tilqk75iks2gau4fkg.png"/>
          <p:cNvPicPr>
            <a:picLocks noChangeAspect="1"/>
          </p:cNvPicPr>
          <p:nvPr/>
        </p:nvPicPr>
        <p:blipFill>
          <a:blip r:embed="rId7"/>
          <a:srcRect t="171" b="171"/>
          <a:stretch>
            <a:fillRect/>
          </a:stretch>
        </p:blipFill>
        <p:spPr>
          <a:xfrm>
            <a:off x="8469630" y="2860675"/>
            <a:ext cx="725805" cy="730885"/>
          </a:xfrm>
          <a:prstGeom prst="rect">
            <a:avLst/>
          </a:prstGeom>
        </p:spPr>
      </p:pic>
      <p:sp>
        <p:nvSpPr>
          <p:cNvPr id="36" name="Shape 23"/>
          <p:cNvSpPr/>
          <p:nvPr/>
        </p:nvSpPr>
        <p:spPr>
          <a:xfrm>
            <a:off x="8611870" y="3023235"/>
            <a:ext cx="441960" cy="351790"/>
          </a:xfrm>
          <a:prstGeom prst="rect">
            <a:avLst/>
          </a:prstGeom>
          <a:solidFill>
            <a:srgbClr val="000000">
              <a:alpha val="0"/>
            </a:srgbClr>
          </a:solidFill>
        </p:spPr>
      </p:sp>
      <p:sp>
        <p:nvSpPr>
          <p:cNvPr id="37" name="Text 24"/>
          <p:cNvSpPr/>
          <p:nvPr/>
        </p:nvSpPr>
        <p:spPr>
          <a:xfrm>
            <a:off x="8611870" y="3023235"/>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03</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4F15"/>
        </a:solidFill>
        <a:effectLst/>
      </p:bgPr>
    </p:bg>
    <p:spTree>
      <p:nvGrpSpPr>
        <p:cNvPr id="1" name=""/>
        <p:cNvGrpSpPr/>
        <p:nvPr/>
      </p:nvGrpSpPr>
      <p:grpSpPr>
        <a:xfrm>
          <a:off x="0" y="0"/>
          <a:ext cx="0" cy="0"/>
          <a:chOff x="0" y="0"/>
          <a:chExt cx="0" cy="0"/>
        </a:xfrm>
      </p:grpSpPr>
      <p:pic>
        <p:nvPicPr>
          <p:cNvPr id="2" name="Image 0" descr="https://kimi-img.moonshot.cn/pub/slides/slides_tmpl/image/25-06-01-00:14:07-d0tiljs75iks2gau4fb0.png"/>
          <p:cNvPicPr>
            <a:picLocks noChangeAspect="1"/>
          </p:cNvPicPr>
          <p:nvPr/>
        </p:nvPicPr>
        <p:blipFill>
          <a:blip r:embed="rId1"/>
          <a:srcRect t="16" b="16"/>
          <a:stretch>
            <a:fillRect/>
          </a:stretch>
        </p:blipFill>
        <p:spPr>
          <a:xfrm>
            <a:off x="-1041" y="0"/>
            <a:ext cx="12192000" cy="6864626"/>
          </a:xfrm>
          <a:prstGeom prst="rect">
            <a:avLst/>
          </a:prstGeom>
        </p:spPr>
      </p:pic>
      <p:sp>
        <p:nvSpPr>
          <p:cNvPr id="3" name="Text 0"/>
          <p:cNvSpPr/>
          <p:nvPr/>
        </p:nvSpPr>
        <p:spPr>
          <a:xfrm>
            <a:off x="934263" y="4792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Times New Roman Regular" panose="02020503050405090304" charset="0"/>
                <a:ea typeface="MiSans" pitchFamily="34" charset="-122"/>
                <a:cs typeface="Times New Roman Regular" panose="02020503050405090304" charset="0"/>
              </a:rPr>
              <a:t> </a:t>
            </a:r>
            <a:endParaRPr lang="en-US" sz="4400" dirty="0">
              <a:solidFill>
                <a:srgbClr val="000000"/>
              </a:solidFill>
              <a:latin typeface="Times New Roman Regular" panose="02020503050405090304" charset="0"/>
              <a:ea typeface="MiSans" pitchFamily="34" charset="-122"/>
              <a:cs typeface="Times New Roman Regular" panose="02020503050405090304" charset="0"/>
            </a:endParaRPr>
          </a:p>
        </p:txBody>
      </p:sp>
      <p:sp>
        <p:nvSpPr>
          <p:cNvPr id="4" name="Text 1"/>
          <p:cNvSpPr/>
          <p:nvPr/>
        </p:nvSpPr>
        <p:spPr>
          <a:xfrm>
            <a:off x="1294394" y="2113647"/>
            <a:ext cx="393992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Four Pillars of Engagement</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5" name="Text 2"/>
          <p:cNvSpPr/>
          <p:nvPr/>
        </p:nvSpPr>
        <p:spPr>
          <a:xfrm>
            <a:off x="1206772" y="4220350"/>
            <a:ext cx="3918352"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Win-Win Narrative</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sp>
        <p:nvSpPr>
          <p:cNvPr id="6" name="Text 3"/>
          <p:cNvSpPr/>
          <p:nvPr/>
        </p:nvSpPr>
        <p:spPr>
          <a:xfrm>
            <a:off x="1217930" y="2454910"/>
            <a:ext cx="5859145" cy="1466215"/>
          </a:xfrm>
          <a:prstGeom prst="rect">
            <a:avLst/>
          </a:prstGeom>
          <a:noFill/>
        </p:spPr>
        <p:txBody>
          <a:bodyPr wrap="square" lIns="91440" tIns="45720" rIns="91440" bIns="45720" rtlCol="0" anchor="t"/>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China's 2006 Africa Policy White Paper outlined four key principles: sincerity and equality, mutual benefit and common prosperity, mutual support in multilateral forums, and shared learning for development.</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7" name="Text 4"/>
          <p:cNvSpPr/>
          <p:nvPr/>
        </p:nvSpPr>
        <p:spPr>
          <a:xfrm>
            <a:off x="1104265" y="4549775"/>
            <a:ext cx="5845175" cy="1374140"/>
          </a:xfrm>
          <a:prstGeom prst="rect">
            <a:avLst/>
          </a:prstGeom>
          <a:noFill/>
        </p:spPr>
        <p:txBody>
          <a:bodyPr wrap="square" lIns="91440" tIns="45720" rIns="91440" bIns="45720" rtlCol="0" anchor="t"/>
          <a:lstStyle/>
          <a:p>
            <a:pPr marL="0" indent="0" algn="just">
              <a:lnSpc>
                <a:spcPct val="150000"/>
              </a:lnSpc>
              <a:buNone/>
            </a:pPr>
            <a:r>
              <a:rPr lang="en-US" sz="1400" dirty="0">
                <a:solidFill>
                  <a:srgbClr val="2F3941"/>
                </a:solidFill>
                <a:latin typeface="Times New Roman Regular" panose="02020503050405090304" charset="0"/>
                <a:ea typeface="思源宋体" pitchFamily="34" charset="-122"/>
                <a:cs typeface="Times New Roman Regular" panose="02020503050405090304" charset="0"/>
              </a:rPr>
              <a:t>These principles frame China's 'win-win' approach, emphasizing non-interference and respect for African sovereignty. This narrative distinguishes China's engagement from traditional Western donors.</a:t>
            </a:r>
            <a:endParaRPr lang="en-US" sz="1400" dirty="0">
              <a:solidFill>
                <a:srgbClr val="2F3941"/>
              </a:solidFill>
              <a:latin typeface="Times New Roman Regular" panose="02020503050405090304" charset="0"/>
              <a:ea typeface="思源宋体" pitchFamily="34" charset="-122"/>
              <a:cs typeface="Times New Roman Regular" panose="02020503050405090304" charset="0"/>
            </a:endParaRPr>
          </a:p>
        </p:txBody>
      </p:sp>
      <p:sp>
        <p:nvSpPr>
          <p:cNvPr id="8" name="Shape 5"/>
          <p:cNvSpPr/>
          <p:nvPr/>
        </p:nvSpPr>
        <p:spPr>
          <a:xfrm>
            <a:off x="542215" y="998076"/>
            <a:ext cx="8152877" cy="833184"/>
          </a:xfrm>
          <a:prstGeom prst="rect">
            <a:avLst/>
          </a:prstGeom>
          <a:solidFill>
            <a:srgbClr val="000000">
              <a:alpha val="0"/>
            </a:srgbClr>
          </a:solidFill>
        </p:spPr>
      </p:sp>
      <p:sp>
        <p:nvSpPr>
          <p:cNvPr id="9" name="Text 6"/>
          <p:cNvSpPr/>
          <p:nvPr/>
        </p:nvSpPr>
        <p:spPr>
          <a:xfrm>
            <a:off x="542215" y="998076"/>
            <a:ext cx="8152877" cy="833184"/>
          </a:xfrm>
          <a:prstGeom prst="rect">
            <a:avLst/>
          </a:prstGeom>
          <a:noFill/>
        </p:spPr>
        <p:txBody>
          <a:bodyPr wrap="square" lIns="45720" tIns="91440" rIns="91440" bIns="45720" rtlCol="0" anchor="t"/>
          <a:lstStyle/>
          <a:p>
            <a:pPr marL="0" indent="0" algn="l">
              <a:lnSpc>
                <a:spcPct val="100000"/>
              </a:lnSpc>
              <a:buNone/>
            </a:pPr>
            <a:r>
              <a:rPr lang="en-US" sz="3600" b="1" dirty="0">
                <a:solidFill>
                  <a:srgbClr val="86422F"/>
                </a:solidFill>
                <a:latin typeface="Times New Roman Bold" panose="02020503050405090304" charset="0"/>
                <a:ea typeface="思源宋体" pitchFamily="34" charset="-122"/>
                <a:cs typeface="Times New Roman Bold" panose="02020503050405090304" charset="0"/>
              </a:rPr>
              <a:t>China’s 2006 Africa Policy White Paper</a:t>
            </a:r>
            <a:endParaRPr lang="en-US" sz="36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0" name="Image 1" descr="https://kimi-img.moonshot.cn/pub/slides/slides_tmpl/image/25-06-01-00:14:34-d0tilqk75iks2gau4fkg.png"/>
          <p:cNvPicPr>
            <a:picLocks noChangeAspect="1"/>
          </p:cNvPicPr>
          <p:nvPr/>
        </p:nvPicPr>
        <p:blipFill>
          <a:blip r:embed="rId2"/>
          <a:srcRect t="171" b="171"/>
          <a:stretch>
            <a:fillRect/>
          </a:stretch>
        </p:blipFill>
        <p:spPr>
          <a:xfrm>
            <a:off x="520065" y="1985645"/>
            <a:ext cx="725805" cy="730885"/>
          </a:xfrm>
          <a:prstGeom prst="rect">
            <a:avLst/>
          </a:prstGeom>
        </p:spPr>
      </p:pic>
      <p:sp>
        <p:nvSpPr>
          <p:cNvPr id="11" name="Shape 7"/>
          <p:cNvSpPr/>
          <p:nvPr/>
        </p:nvSpPr>
        <p:spPr>
          <a:xfrm>
            <a:off x="662305" y="2148205"/>
            <a:ext cx="441960" cy="351790"/>
          </a:xfrm>
          <a:prstGeom prst="rect">
            <a:avLst/>
          </a:prstGeom>
          <a:solidFill>
            <a:srgbClr val="000000">
              <a:alpha val="0"/>
            </a:srgbClr>
          </a:solidFill>
        </p:spPr>
      </p:sp>
      <p:sp>
        <p:nvSpPr>
          <p:cNvPr id="12" name="Text 8"/>
          <p:cNvSpPr/>
          <p:nvPr/>
        </p:nvSpPr>
        <p:spPr>
          <a:xfrm>
            <a:off x="662305" y="2148205"/>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01</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13" name="Image 2" descr="https://kimi-img.moonshot.cn/pub/slides/slides_tmpl/image/25-06-01-00:14:03-d0tilis75iks2gau4f9g.png"/>
          <p:cNvPicPr>
            <a:picLocks noChangeAspect="1"/>
          </p:cNvPicPr>
          <p:nvPr/>
        </p:nvPicPr>
        <p:blipFill>
          <a:blip r:embed="rId3"/>
          <a:stretch>
            <a:fillRect/>
          </a:stretch>
        </p:blipFill>
        <p:spPr>
          <a:xfrm>
            <a:off x="702945" y="614045"/>
            <a:ext cx="993775" cy="384175"/>
          </a:xfrm>
          <a:prstGeom prst="rect">
            <a:avLst/>
          </a:prstGeom>
        </p:spPr>
      </p:pic>
      <p:sp>
        <p:nvSpPr>
          <p:cNvPr id="14" name="Shape 9"/>
          <p:cNvSpPr/>
          <p:nvPr/>
        </p:nvSpPr>
        <p:spPr>
          <a:xfrm flipH="1">
            <a:off x="11499850" y="767715"/>
            <a:ext cx="78105" cy="76880"/>
          </a:xfrm>
          <a:prstGeom prst="ellipse">
            <a:avLst/>
          </a:prstGeom>
          <a:solidFill>
            <a:srgbClr val="86422F"/>
          </a:solidFill>
        </p:spPr>
      </p:sp>
      <p:sp>
        <p:nvSpPr>
          <p:cNvPr id="15" name="Text 10"/>
          <p:cNvSpPr/>
          <p:nvPr/>
        </p:nvSpPr>
        <p:spPr>
          <a:xfrm>
            <a:off x="11499850" y="7677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6" name="Shape 11"/>
          <p:cNvSpPr/>
          <p:nvPr/>
        </p:nvSpPr>
        <p:spPr>
          <a:xfrm flipH="1">
            <a:off x="11371580" y="767715"/>
            <a:ext cx="78105" cy="76880"/>
          </a:xfrm>
          <a:prstGeom prst="ellipse">
            <a:avLst/>
          </a:prstGeom>
          <a:solidFill>
            <a:srgbClr val="86422F"/>
          </a:solidFill>
        </p:spPr>
      </p:sp>
      <p:sp>
        <p:nvSpPr>
          <p:cNvPr id="17" name="Text 12"/>
          <p:cNvSpPr/>
          <p:nvPr/>
        </p:nvSpPr>
        <p:spPr>
          <a:xfrm>
            <a:off x="11371580" y="7677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18" name="Shape 13"/>
          <p:cNvSpPr/>
          <p:nvPr/>
        </p:nvSpPr>
        <p:spPr>
          <a:xfrm flipH="1">
            <a:off x="11240135" y="767715"/>
            <a:ext cx="78105" cy="76880"/>
          </a:xfrm>
          <a:prstGeom prst="ellipse">
            <a:avLst/>
          </a:prstGeom>
          <a:solidFill>
            <a:srgbClr val="86422F"/>
          </a:solidFill>
        </p:spPr>
      </p:sp>
      <p:sp>
        <p:nvSpPr>
          <p:cNvPr id="19" name="Text 14"/>
          <p:cNvSpPr/>
          <p:nvPr/>
        </p:nvSpPr>
        <p:spPr>
          <a:xfrm>
            <a:off x="11240135" y="7677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sp>
        <p:nvSpPr>
          <p:cNvPr id="20" name="Shape 15"/>
          <p:cNvSpPr/>
          <p:nvPr/>
        </p:nvSpPr>
        <p:spPr>
          <a:xfrm flipH="1">
            <a:off x="11109325" y="767715"/>
            <a:ext cx="78105" cy="76880"/>
          </a:xfrm>
          <a:prstGeom prst="ellipse">
            <a:avLst/>
          </a:prstGeom>
          <a:solidFill>
            <a:srgbClr val="86422F"/>
          </a:solidFill>
        </p:spPr>
      </p:sp>
      <p:sp>
        <p:nvSpPr>
          <p:cNvPr id="21" name="Text 16"/>
          <p:cNvSpPr/>
          <p:nvPr/>
        </p:nvSpPr>
        <p:spPr>
          <a:xfrm>
            <a:off x="11109325" y="767715"/>
            <a:ext cx="78105" cy="7688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Regular" panose="02020503050405090304" charset="0"/>
              <a:cs typeface="Times New Roman Regular" panose="02020503050405090304" charset="0"/>
            </a:endParaRPr>
          </a:p>
        </p:txBody>
      </p:sp>
      <p:pic>
        <p:nvPicPr>
          <p:cNvPr id="22" name="Image 3" descr="https://kimi-img.moonshot.cn/pub/slides/slides_tmpl/image/25-06-01-00:14:34-d0tilqk75iks2gau4fkg.png"/>
          <p:cNvPicPr>
            <a:picLocks noChangeAspect="1"/>
          </p:cNvPicPr>
          <p:nvPr/>
        </p:nvPicPr>
        <p:blipFill>
          <a:blip r:embed="rId2"/>
          <a:srcRect t="171" b="171"/>
          <a:stretch>
            <a:fillRect/>
          </a:stretch>
        </p:blipFill>
        <p:spPr>
          <a:xfrm>
            <a:off x="480695" y="4048760"/>
            <a:ext cx="725805" cy="730885"/>
          </a:xfrm>
          <a:prstGeom prst="rect">
            <a:avLst/>
          </a:prstGeom>
        </p:spPr>
      </p:pic>
      <p:sp>
        <p:nvSpPr>
          <p:cNvPr id="23" name="Shape 17"/>
          <p:cNvSpPr/>
          <p:nvPr/>
        </p:nvSpPr>
        <p:spPr>
          <a:xfrm>
            <a:off x="622935" y="4211320"/>
            <a:ext cx="441960" cy="351790"/>
          </a:xfrm>
          <a:prstGeom prst="rect">
            <a:avLst/>
          </a:prstGeom>
          <a:solidFill>
            <a:srgbClr val="000000">
              <a:alpha val="0"/>
            </a:srgbClr>
          </a:solidFill>
        </p:spPr>
      </p:sp>
      <p:sp>
        <p:nvSpPr>
          <p:cNvPr id="24" name="Text 18"/>
          <p:cNvSpPr/>
          <p:nvPr/>
        </p:nvSpPr>
        <p:spPr>
          <a:xfrm>
            <a:off x="622935" y="4211320"/>
            <a:ext cx="441960" cy="351790"/>
          </a:xfrm>
          <a:prstGeom prst="rect">
            <a:avLst/>
          </a:prstGeom>
          <a:noFill/>
        </p:spPr>
        <p:txBody>
          <a:bodyPr wrap="square" lIns="0" tIns="0" rIns="0" bIns="0" rtlCol="0" anchor="t"/>
          <a:lstStyle/>
          <a:p>
            <a:pPr marL="0" indent="0" algn="ctr">
              <a:lnSpc>
                <a:spcPct val="110000"/>
              </a:lnSpc>
              <a:buNone/>
            </a:pPr>
            <a:r>
              <a:rPr lang="en-US" sz="2000" b="1" dirty="0">
                <a:solidFill>
                  <a:srgbClr val="86422F"/>
                </a:solidFill>
                <a:latin typeface="Times New Roman Bold" panose="02020503050405090304" charset="0"/>
                <a:ea typeface="思源宋体" pitchFamily="34" charset="-122"/>
                <a:cs typeface="Times New Roman Bold" panose="02020503050405090304" charset="0"/>
              </a:rPr>
              <a:t>02</a:t>
            </a:r>
            <a:endParaRPr lang="en-US" sz="2000" b="1" dirty="0">
              <a:solidFill>
                <a:srgbClr val="86422F"/>
              </a:solidFill>
              <a:latin typeface="Times New Roman Bold" panose="02020503050405090304" charset="0"/>
              <a:ea typeface="思源宋体" pitchFamily="34" charset="-122"/>
              <a:cs typeface="Times New Roman Bold" panose="02020503050405090304" charset="0"/>
            </a:endParaRPr>
          </a:p>
        </p:txBody>
      </p:sp>
      <p:pic>
        <p:nvPicPr>
          <p:cNvPr id="25" name="Image 4" descr="https://kimi-img.moonshot.cn/pub/slides/slides_tmpl/image/25-06-01-00:14:34-d0tilqk75iks2gau4fl0.png"/>
          <p:cNvPicPr>
            <a:picLocks noChangeAspect="1"/>
          </p:cNvPicPr>
          <p:nvPr/>
        </p:nvPicPr>
        <p:blipFill>
          <a:blip r:embed="rId4"/>
          <a:srcRect l="21950" t="4308" r="31589" b="10866"/>
          <a:stretch>
            <a:fillRect/>
          </a:stretch>
        </p:blipFill>
        <p:spPr>
          <a:xfrm>
            <a:off x="7402830" y="1925955"/>
            <a:ext cx="2029460" cy="2225675"/>
          </a:xfrm>
          <a:prstGeom prst="rect">
            <a:avLst/>
          </a:prstGeom>
        </p:spPr>
      </p:pic>
      <p:pic>
        <p:nvPicPr>
          <p:cNvPr id="26" name="Image 5" descr="https://kimi-img.moonshot.cn/pub/slides/slides_tmpl/image/25-06-01-00:14:35-d0tilqs75iks2gau4flg.png"/>
          <p:cNvPicPr>
            <a:picLocks noChangeAspect="1"/>
          </p:cNvPicPr>
          <p:nvPr/>
        </p:nvPicPr>
        <p:blipFill>
          <a:blip r:embed="rId5"/>
          <a:srcRect t="19274" b="19274"/>
          <a:stretch>
            <a:fillRect/>
          </a:stretch>
        </p:blipFill>
        <p:spPr>
          <a:xfrm>
            <a:off x="9561195" y="2790190"/>
            <a:ext cx="2029460" cy="2225675"/>
          </a:xfrm>
          <a:prstGeom prst="rect">
            <a:avLst/>
          </a:prstGeom>
        </p:spPr>
      </p:pic>
      <p:pic>
        <p:nvPicPr>
          <p:cNvPr id="27" name="Image 6" descr="https://kimi-img.moonshot.cn/pub/slides/slides_tmpl/image/25-06-01-00:14:35-d0tilqs75iks2gau4fm0.png"/>
          <p:cNvPicPr>
            <a:picLocks noChangeAspect="1"/>
          </p:cNvPicPr>
          <p:nvPr/>
        </p:nvPicPr>
        <p:blipFill>
          <a:blip r:embed="rId6"/>
          <a:srcRect t="19274" b="19274"/>
          <a:stretch>
            <a:fillRect/>
          </a:stretch>
        </p:blipFill>
        <p:spPr>
          <a:xfrm>
            <a:off x="7402830" y="4271010"/>
            <a:ext cx="2029460" cy="2225675"/>
          </a:xfrm>
          <a:prstGeom prst="rect">
            <a:avLst/>
          </a:prstGeom>
        </p:spPr>
      </p:pic>
      <p:pic>
        <p:nvPicPr>
          <p:cNvPr id="28" name="Image 7" descr="https://kimi-img.moonshot.cn/pub/slides/slides_tmpl/image/25-06-01-00:14:36-d0tilr475iks2gau4fmg.png"/>
          <p:cNvPicPr>
            <a:picLocks noChangeAspect="1"/>
          </p:cNvPicPr>
          <p:nvPr/>
        </p:nvPicPr>
        <p:blipFill>
          <a:blip r:embed="rId7"/>
          <a:srcRect t="19274" b="19274"/>
          <a:stretch>
            <a:fillRect/>
          </a:stretch>
        </p:blipFill>
        <p:spPr>
          <a:xfrm>
            <a:off x="9561195" y="398780"/>
            <a:ext cx="2029460" cy="2225675"/>
          </a:xfrm>
          <a:prstGeom prst="rect">
            <a:avLst/>
          </a:prstGeom>
        </p:spPr>
      </p:pic>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10035</Words>
  <Application>WPS 文字</Application>
  <PresentationFormat>On-screen Show (16:9)</PresentationFormat>
  <Paragraphs>422</Paragraphs>
  <Slides>30</Slides>
  <Notes>30</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30</vt:i4>
      </vt:variant>
    </vt:vector>
  </HeadingPairs>
  <TitlesOfParts>
    <vt:vector size="59" baseType="lpstr">
      <vt:lpstr>Arial</vt:lpstr>
      <vt:lpstr>SimSun</vt:lpstr>
      <vt:lpstr>Wingdings</vt:lpstr>
      <vt:lpstr>思源宋体</vt:lpstr>
      <vt:lpstr>思源宋体</vt:lpstr>
      <vt:lpstr>思源宋体</vt:lpstr>
      <vt:lpstr>Transitional 551 Std Medium</vt:lpstr>
      <vt:lpstr>苹方-简</vt:lpstr>
      <vt:lpstr>Transitional 551 Std Medium</vt:lpstr>
      <vt:lpstr>Transitional 551 Std Medium</vt:lpstr>
      <vt:lpstr>MiSans</vt:lpstr>
      <vt:lpstr>MiSans</vt:lpstr>
      <vt:lpstr>Calibri</vt:lpstr>
      <vt:lpstr>Helvetica Neue</vt:lpstr>
      <vt:lpstr>Microsoft YaHei</vt:lpstr>
      <vt:lpstr>汉仪旗黑</vt:lpstr>
      <vt:lpstr>SimSun</vt:lpstr>
      <vt:lpstr>Arial Unicode MS</vt:lpstr>
      <vt:lpstr>等线</vt:lpstr>
      <vt:lpstr>汉仪中等线KW</vt:lpstr>
      <vt:lpstr>汉仪书宋二KW</vt:lpstr>
      <vt:lpstr>Times New Roman Regular</vt:lpstr>
      <vt:lpstr>OS小狗笨笨黑体</vt:lpstr>
      <vt:lpstr>Times New Roman Bold</vt:lpstr>
      <vt:lpstr>青云行楷</vt:lpstr>
      <vt:lpstr>华文仿宋</vt:lpstr>
      <vt:lpstr>Times New Roman</vt:lpstr>
      <vt:lpstr>Calibri Light</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China-Africa Relations: From Solidarity to Strategy</dc:title>
  <dc:creator>Kimi</dc:creator>
  <dc:subject>China-Africa Relations: From Solidarity to Strategy</dc:subject>
  <cp:lastModifiedBy>YANG Zhe</cp:lastModifiedBy>
  <cp:revision>5</cp:revision>
  <dcterms:created xsi:type="dcterms:W3CDTF">2025-08-31T04:16:45Z</dcterms:created>
  <dcterms:modified xsi:type="dcterms:W3CDTF">2025-08-31T04:16:45Z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{"Label":"China-Africa Relations: From Solidarity to Strategy","ContentProducer":"001191110108MACG2KBH8F10000","ProduceID":"d2ps8ms432ec96c3gk0g","ReservedCode1":"","ContentPropagator":"001191110108MACG2KBH8F20000","PropagateID":"d2ps8ms432ec96c3gk0g","ReservedCode2":""}</vt:lpwstr>
  </property>
  <property fmtid="{D5CDD505-2E9C-101B-9397-08002B2CF9AE}" pid="3" name="ICV">
    <vt:lpwstr>2B5EEDB604CE5A232CC8B368932C7E32_42</vt:lpwstr>
  </property>
  <property fmtid="{D5CDD505-2E9C-101B-9397-08002B2CF9AE}" pid="4" name="KSOProductBuildVer">
    <vt:lpwstr>2052-6.15.1.8935</vt:lpwstr>
  </property>
</Properties>
</file>